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8"/>
  </p:notesMasterIdLst>
  <p:sldIdLst>
    <p:sldId id="256" r:id="rId2"/>
    <p:sldId id="297" r:id="rId3"/>
    <p:sldId id="331" r:id="rId4"/>
    <p:sldId id="282" r:id="rId5"/>
    <p:sldId id="329" r:id="rId6"/>
    <p:sldId id="260" r:id="rId7"/>
    <p:sldId id="315" r:id="rId8"/>
    <p:sldId id="320" r:id="rId9"/>
    <p:sldId id="318" r:id="rId10"/>
    <p:sldId id="333" r:id="rId11"/>
    <p:sldId id="268" r:id="rId12"/>
    <p:sldId id="278" r:id="rId13"/>
    <p:sldId id="290" r:id="rId14"/>
    <p:sldId id="336" r:id="rId15"/>
    <p:sldId id="326" r:id="rId16"/>
    <p:sldId id="293" r:id="rId17"/>
    <p:sldId id="274" r:id="rId18"/>
    <p:sldId id="337" r:id="rId19"/>
    <p:sldId id="288" r:id="rId20"/>
    <p:sldId id="334" r:id="rId21"/>
    <p:sldId id="294" r:id="rId22"/>
    <p:sldId id="275" r:id="rId23"/>
    <p:sldId id="306" r:id="rId24"/>
    <p:sldId id="308" r:id="rId25"/>
    <p:sldId id="289" r:id="rId26"/>
    <p:sldId id="266" r:id="rId27"/>
  </p:sldIdLst>
  <p:sldSz cx="9144000" cy="5143500" type="screen16x9"/>
  <p:notesSz cx="6858000" cy="9144000"/>
  <p:embeddedFontLst>
    <p:embeddedFont>
      <p:font typeface="Advent Pro Light" panose="020B0604020202020204" charset="-18"/>
      <p:regular r:id="rId29"/>
      <p:bold r:id="rId30"/>
    </p:embeddedFont>
    <p:embeddedFont>
      <p:font typeface="Anton" pitchFamily="2" charset="-18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Fira Sans Condensed" panose="020B0503050000020004" pitchFamily="34" charset="0"/>
      <p:regular r:id="rId39"/>
      <p:bold r:id="rId40"/>
      <p:italic r:id="rId41"/>
      <p:boldItalic r:id="rId42"/>
    </p:embeddedFont>
    <p:embeddedFont>
      <p:font typeface="Fira Sans Condensed Light" panose="020B0403050000020004" pitchFamily="34" charset="0"/>
      <p:regular r:id="rId43"/>
      <p:bold r:id="rId44"/>
      <p:italic r:id="rId45"/>
      <p:boldItalic r:id="rId46"/>
    </p:embeddedFont>
    <p:embeddedFont>
      <p:font typeface="Josefin Slab" pitchFamily="2" charset="0"/>
      <p:regular r:id="rId47"/>
      <p:bold r:id="rId48"/>
      <p:italic r:id="rId49"/>
      <p:boldItalic r:id="rId50"/>
    </p:embeddedFont>
    <p:embeddedFont>
      <p:font typeface="Poppins" panose="00000500000000000000" pitchFamily="2" charset="-18"/>
      <p:regular r:id="rId51"/>
      <p:bold r:id="rId52"/>
      <p:italic r:id="rId53"/>
      <p:boldItalic r:id="rId54"/>
    </p:embeddedFont>
    <p:embeddedFont>
      <p:font typeface="Rajdhani" panose="020B0604020202020204" charset="-18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8976"/>
    <a:srgbClr val="0D4A6F"/>
    <a:srgbClr val="166F91"/>
    <a:srgbClr val="F2F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redný štýl 4 - zvýrazneni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Stredný štýl 4 - zvýrazneni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2833802-FEF1-4C79-8D5D-14CF1EAF98D9}" styleName="Svetlý štýl 2 - zvýrazneni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0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0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xonp\OneDrive\Po&#269;&#237;ta&#269;\ewa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060358255451714E-2"/>
          <c:y val="0.12877684731781774"/>
          <c:w val="0.90286351706036749"/>
          <c:h val="0.735771361913094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Hárok1!$A$2</c:f>
              <c:strCache>
                <c:ptCount val="1"/>
                <c:pt idx="0">
                  <c:v>AD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Hárok1!$B$1:$F$1</c:f>
              <c:strCache>
                <c:ptCount val="5"/>
                <c:pt idx="0">
                  <c:v>Nouns</c:v>
                </c:pt>
                <c:pt idx="1">
                  <c:v>Adjectives</c:v>
                </c:pt>
                <c:pt idx="2">
                  <c:v>Verbs</c:v>
                </c:pt>
                <c:pt idx="3">
                  <c:v>Adverbs</c:v>
                </c:pt>
                <c:pt idx="4">
                  <c:v>Other</c:v>
                </c:pt>
              </c:strCache>
            </c:strRef>
          </c:cat>
          <c:val>
            <c:numRef>
              <c:f>Hárok1!$B$2:$F$2</c:f>
              <c:numCache>
                <c:formatCode>General</c:formatCode>
                <c:ptCount val="5"/>
                <c:pt idx="0">
                  <c:v>12.1</c:v>
                </c:pt>
                <c:pt idx="1">
                  <c:v>2.2999999999999998</c:v>
                </c:pt>
                <c:pt idx="2">
                  <c:v>9.5</c:v>
                </c:pt>
                <c:pt idx="3">
                  <c:v>4.3</c:v>
                </c:pt>
                <c:pt idx="4">
                  <c:v>25.6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4D-4307-932B-C3EDD42713CC}"/>
            </c:ext>
          </c:extLst>
        </c:ser>
        <c:ser>
          <c:idx val="1"/>
          <c:order val="1"/>
          <c:tx>
            <c:strRef>
              <c:f>Hárok1!$A$3</c:f>
              <c:strCache>
                <c:ptCount val="1"/>
                <c:pt idx="0">
                  <c:v>MCI</c:v>
                </c:pt>
              </c:strCache>
            </c:strRef>
          </c:tx>
          <c:spPr>
            <a:solidFill>
              <a:srgbClr val="E6897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Hárok1!$B$1:$F$1</c:f>
              <c:strCache>
                <c:ptCount val="5"/>
                <c:pt idx="0">
                  <c:v>Nouns</c:v>
                </c:pt>
                <c:pt idx="1">
                  <c:v>Adjectives</c:v>
                </c:pt>
                <c:pt idx="2">
                  <c:v>Verbs</c:v>
                </c:pt>
                <c:pt idx="3">
                  <c:v>Adverbs</c:v>
                </c:pt>
                <c:pt idx="4">
                  <c:v>Other</c:v>
                </c:pt>
              </c:strCache>
            </c:strRef>
          </c:cat>
          <c:val>
            <c:numRef>
              <c:f>Hárok1!$B$3:$F$3</c:f>
              <c:numCache>
                <c:formatCode>General</c:formatCode>
                <c:ptCount val="5"/>
                <c:pt idx="0">
                  <c:v>20.399999999999999</c:v>
                </c:pt>
                <c:pt idx="1">
                  <c:v>4.4000000000000004</c:v>
                </c:pt>
                <c:pt idx="2">
                  <c:v>15.7</c:v>
                </c:pt>
                <c:pt idx="3">
                  <c:v>6.2</c:v>
                </c:pt>
                <c:pt idx="4">
                  <c:v>43.5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4D-4307-932B-C3EDD42713CC}"/>
            </c:ext>
          </c:extLst>
        </c:ser>
        <c:ser>
          <c:idx val="2"/>
          <c:order val="2"/>
          <c:tx>
            <c:strRef>
              <c:f>Hárok1!$A$4</c:f>
              <c:strCache>
                <c:ptCount val="1"/>
                <c:pt idx="0">
                  <c:v>Healty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uk-UA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Hárok1!$B$1:$F$1</c:f>
              <c:strCache>
                <c:ptCount val="5"/>
                <c:pt idx="0">
                  <c:v>Nouns</c:v>
                </c:pt>
                <c:pt idx="1">
                  <c:v>Adjectives</c:v>
                </c:pt>
                <c:pt idx="2">
                  <c:v>Verbs</c:v>
                </c:pt>
                <c:pt idx="3">
                  <c:v>Adverbs</c:v>
                </c:pt>
                <c:pt idx="4">
                  <c:v>Other</c:v>
                </c:pt>
              </c:strCache>
            </c:strRef>
          </c:cat>
          <c:val>
            <c:numRef>
              <c:f>Hárok1!$B$4:$F$4</c:f>
              <c:numCache>
                <c:formatCode>General</c:formatCode>
                <c:ptCount val="5"/>
                <c:pt idx="0">
                  <c:v>27.2</c:v>
                </c:pt>
                <c:pt idx="1">
                  <c:v>7</c:v>
                </c:pt>
                <c:pt idx="2">
                  <c:v>19.3</c:v>
                </c:pt>
                <c:pt idx="3">
                  <c:v>7.6</c:v>
                </c:pt>
                <c:pt idx="4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4D-4307-932B-C3EDD42713C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21199912"/>
        <c:axId val="621200568"/>
      </c:barChart>
      <c:catAx>
        <c:axId val="621199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621200568"/>
        <c:crosses val="autoZero"/>
        <c:auto val="1"/>
        <c:lblAlgn val="ctr"/>
        <c:lblOffset val="100"/>
        <c:noMultiLvlLbl val="0"/>
      </c:catAx>
      <c:valAx>
        <c:axId val="621200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21199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9823517802188479"/>
          <c:y val="1.4795316455766745E-2"/>
          <c:w val="0.21338248331255771"/>
          <c:h val="8.37653591372969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uk-UA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CE6DC5-5AB5-431A-AB20-C72B9D9ECD7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6D2C6163-18CF-45B9-B708-81A6682966AE}">
      <dgm:prSet phldrT="[Text]" custT="1"/>
      <dgm:spPr/>
      <dgm:t>
        <a:bodyPr/>
        <a:lstStyle/>
        <a:p>
          <a:r>
            <a:rPr lang="en-GB" sz="1800" dirty="0">
              <a:solidFill>
                <a:schemeClr val="accent2"/>
              </a:solidFill>
            </a:rPr>
            <a:t>Text</a:t>
          </a:r>
          <a:r>
            <a:rPr lang="sk-SK" sz="1800" dirty="0">
              <a:solidFill>
                <a:schemeClr val="accent2"/>
              </a:solidFill>
            </a:rPr>
            <a:t> </a:t>
          </a:r>
          <a:r>
            <a:rPr lang="en-GB" sz="1800" dirty="0">
              <a:solidFill>
                <a:schemeClr val="accent2"/>
              </a:solidFill>
            </a:rPr>
            <a:t>(ASR)</a:t>
          </a:r>
          <a:endParaRPr lang="uk-UA" sz="1800" dirty="0">
            <a:solidFill>
              <a:schemeClr val="accent2"/>
            </a:solidFill>
          </a:endParaRPr>
        </a:p>
      </dgm:t>
    </dgm:pt>
    <dgm:pt modelId="{A0606ADC-CE09-4BA4-B05C-6D322196D3FB}" type="parTrans" cxnId="{FBCC2C70-F280-4C70-9D6B-9D6CAEFAACD4}">
      <dgm:prSet/>
      <dgm:spPr/>
      <dgm:t>
        <a:bodyPr/>
        <a:lstStyle/>
        <a:p>
          <a:endParaRPr lang="uk-UA"/>
        </a:p>
      </dgm:t>
    </dgm:pt>
    <dgm:pt modelId="{38E14A93-1750-4E90-A61B-8818921B7402}" type="sibTrans" cxnId="{FBCC2C70-F280-4C70-9D6B-9D6CAEFAACD4}">
      <dgm:prSet/>
      <dgm:spPr/>
      <dgm:t>
        <a:bodyPr/>
        <a:lstStyle/>
        <a:p>
          <a:endParaRPr lang="uk-UA"/>
        </a:p>
      </dgm:t>
    </dgm:pt>
    <dgm:pt modelId="{53DE6236-5A31-4D09-85AE-B842B465BD63}">
      <dgm:prSet phldrT="[Text]" custT="1"/>
      <dgm:spPr/>
      <dgm:t>
        <a:bodyPr/>
        <a:lstStyle/>
        <a:p>
          <a:r>
            <a:rPr lang="sk-SK" sz="1600" dirty="0" err="1">
              <a:solidFill>
                <a:schemeClr val="accent2"/>
              </a:solidFill>
            </a:rPr>
            <a:t>Tagging</a:t>
          </a:r>
          <a:endParaRPr lang="uk-UA" sz="1600" dirty="0">
            <a:solidFill>
              <a:schemeClr val="accent2"/>
            </a:solidFill>
          </a:endParaRPr>
        </a:p>
      </dgm:t>
    </dgm:pt>
    <dgm:pt modelId="{56D55892-3D4B-4421-B3C9-B187AA6FCDFE}" type="parTrans" cxnId="{F2019989-4A27-4AA0-AB5F-EA3D77B6118E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uk-UA"/>
        </a:p>
      </dgm:t>
    </dgm:pt>
    <dgm:pt modelId="{75C20E6F-EDCD-43BB-B8DC-F422C8E86E81}" type="sibTrans" cxnId="{F2019989-4A27-4AA0-AB5F-EA3D77B6118E}">
      <dgm:prSet/>
      <dgm:spPr/>
      <dgm:t>
        <a:bodyPr/>
        <a:lstStyle/>
        <a:p>
          <a:endParaRPr lang="uk-UA"/>
        </a:p>
      </dgm:t>
    </dgm:pt>
    <dgm:pt modelId="{927FCDC8-899F-443D-944E-5C63E3EFA336}" type="pres">
      <dgm:prSet presAssocID="{CDCE6DC5-5AB5-431A-AB20-C72B9D9ECD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FA21732-095C-4A50-B442-BA7394418E43}" type="pres">
      <dgm:prSet presAssocID="{6D2C6163-18CF-45B9-B708-81A6682966AE}" presName="hierRoot1" presStyleCnt="0">
        <dgm:presLayoutVars>
          <dgm:hierBranch val="init"/>
        </dgm:presLayoutVars>
      </dgm:prSet>
      <dgm:spPr/>
    </dgm:pt>
    <dgm:pt modelId="{EA88D9CD-A1AA-4ADE-A1F3-F3AB62B5249F}" type="pres">
      <dgm:prSet presAssocID="{6D2C6163-18CF-45B9-B708-81A6682966AE}" presName="rootComposite1" presStyleCnt="0"/>
      <dgm:spPr/>
    </dgm:pt>
    <dgm:pt modelId="{C2F369A8-ADAD-4634-9ED5-C766D4725A3E}" type="pres">
      <dgm:prSet presAssocID="{6D2C6163-18CF-45B9-B708-81A6682966AE}" presName="rootText1" presStyleLbl="node0" presStyleIdx="0" presStyleCnt="1" custScaleX="53801" custScaleY="23189" custLinFactNeighborX="-39245" custLinFactNeighborY="7127">
        <dgm:presLayoutVars>
          <dgm:chPref val="3"/>
        </dgm:presLayoutVars>
      </dgm:prSet>
      <dgm:spPr/>
    </dgm:pt>
    <dgm:pt modelId="{30854116-E965-44B5-A3AB-1B77581390D4}" type="pres">
      <dgm:prSet presAssocID="{6D2C6163-18CF-45B9-B708-81A6682966AE}" presName="rootConnector1" presStyleLbl="node1" presStyleIdx="0" presStyleCnt="0"/>
      <dgm:spPr/>
    </dgm:pt>
    <dgm:pt modelId="{C2D4EAD3-2ABA-4B9C-9294-D22B3B5CF34C}" type="pres">
      <dgm:prSet presAssocID="{6D2C6163-18CF-45B9-B708-81A6682966AE}" presName="hierChild2" presStyleCnt="0"/>
      <dgm:spPr/>
    </dgm:pt>
    <dgm:pt modelId="{941CFD24-2BE0-44F1-806B-B2369E69BA6E}" type="pres">
      <dgm:prSet presAssocID="{56D55892-3D4B-4421-B3C9-B187AA6FCDFE}" presName="Name37" presStyleLbl="parChTrans1D2" presStyleIdx="0" presStyleCnt="1"/>
      <dgm:spPr/>
    </dgm:pt>
    <dgm:pt modelId="{29362D56-7E32-4A6E-87A8-FE7A88313517}" type="pres">
      <dgm:prSet presAssocID="{53DE6236-5A31-4D09-85AE-B842B465BD63}" presName="hierRoot2" presStyleCnt="0">
        <dgm:presLayoutVars>
          <dgm:hierBranch val="init"/>
        </dgm:presLayoutVars>
      </dgm:prSet>
      <dgm:spPr/>
    </dgm:pt>
    <dgm:pt modelId="{434C1D86-C85C-4BA8-977E-4E06C6B96195}" type="pres">
      <dgm:prSet presAssocID="{53DE6236-5A31-4D09-85AE-B842B465BD63}" presName="rootComposite" presStyleCnt="0"/>
      <dgm:spPr/>
    </dgm:pt>
    <dgm:pt modelId="{AD33DCC1-0FD4-4626-9429-5FBA28796ABA}" type="pres">
      <dgm:prSet presAssocID="{53DE6236-5A31-4D09-85AE-B842B465BD63}" presName="rootText" presStyleLbl="node2" presStyleIdx="0" presStyleCnt="1" custScaleX="59531" custScaleY="22352" custLinFactNeighborX="44268" custLinFactNeighborY="-3521">
        <dgm:presLayoutVars>
          <dgm:chPref val="3"/>
        </dgm:presLayoutVars>
      </dgm:prSet>
      <dgm:spPr/>
    </dgm:pt>
    <dgm:pt modelId="{14A8E6A4-0B82-428E-9005-1A36E3AC669E}" type="pres">
      <dgm:prSet presAssocID="{53DE6236-5A31-4D09-85AE-B842B465BD63}" presName="rootConnector" presStyleLbl="node2" presStyleIdx="0" presStyleCnt="1"/>
      <dgm:spPr/>
    </dgm:pt>
    <dgm:pt modelId="{425105FD-7BB5-4CBD-BAFD-516A0D1865B1}" type="pres">
      <dgm:prSet presAssocID="{53DE6236-5A31-4D09-85AE-B842B465BD63}" presName="hierChild4" presStyleCnt="0"/>
      <dgm:spPr/>
    </dgm:pt>
    <dgm:pt modelId="{D82351E0-B4EB-414F-921C-7B88A29BEE18}" type="pres">
      <dgm:prSet presAssocID="{53DE6236-5A31-4D09-85AE-B842B465BD63}" presName="hierChild5" presStyleCnt="0"/>
      <dgm:spPr/>
    </dgm:pt>
    <dgm:pt modelId="{8DAC598C-2CB6-46E0-B83C-C5AC7B58CDF9}" type="pres">
      <dgm:prSet presAssocID="{6D2C6163-18CF-45B9-B708-81A6682966AE}" presName="hierChild3" presStyleCnt="0"/>
      <dgm:spPr/>
    </dgm:pt>
  </dgm:ptLst>
  <dgm:cxnLst>
    <dgm:cxn modelId="{FBCC2C70-F280-4C70-9D6B-9D6CAEFAACD4}" srcId="{CDCE6DC5-5AB5-431A-AB20-C72B9D9ECD7B}" destId="{6D2C6163-18CF-45B9-B708-81A6682966AE}" srcOrd="0" destOrd="0" parTransId="{A0606ADC-CE09-4BA4-B05C-6D322196D3FB}" sibTransId="{38E14A93-1750-4E90-A61B-8818921B7402}"/>
    <dgm:cxn modelId="{186F3453-CC55-4D76-B8A2-63AABDDE6E24}" type="presOf" srcId="{56D55892-3D4B-4421-B3C9-B187AA6FCDFE}" destId="{941CFD24-2BE0-44F1-806B-B2369E69BA6E}" srcOrd="0" destOrd="0" presId="urn:microsoft.com/office/officeart/2005/8/layout/orgChart1"/>
    <dgm:cxn modelId="{F2019989-4A27-4AA0-AB5F-EA3D77B6118E}" srcId="{6D2C6163-18CF-45B9-B708-81A6682966AE}" destId="{53DE6236-5A31-4D09-85AE-B842B465BD63}" srcOrd="0" destOrd="0" parTransId="{56D55892-3D4B-4421-B3C9-B187AA6FCDFE}" sibTransId="{75C20E6F-EDCD-43BB-B8DC-F422C8E86E81}"/>
    <dgm:cxn modelId="{5ACDE7B0-F02F-48D1-84F1-3D54FE3145C6}" type="presOf" srcId="{53DE6236-5A31-4D09-85AE-B842B465BD63}" destId="{AD33DCC1-0FD4-4626-9429-5FBA28796ABA}" srcOrd="0" destOrd="0" presId="urn:microsoft.com/office/officeart/2005/8/layout/orgChart1"/>
    <dgm:cxn modelId="{55BB89B7-5603-45CC-8480-D0FAA79A87C3}" type="presOf" srcId="{CDCE6DC5-5AB5-431A-AB20-C72B9D9ECD7B}" destId="{927FCDC8-899F-443D-944E-5C63E3EFA336}" srcOrd="0" destOrd="0" presId="urn:microsoft.com/office/officeart/2005/8/layout/orgChart1"/>
    <dgm:cxn modelId="{E9ADB0EF-D343-46B4-B29E-89908C66B6A0}" type="presOf" srcId="{6D2C6163-18CF-45B9-B708-81A6682966AE}" destId="{C2F369A8-ADAD-4634-9ED5-C766D4725A3E}" srcOrd="0" destOrd="0" presId="urn:microsoft.com/office/officeart/2005/8/layout/orgChart1"/>
    <dgm:cxn modelId="{262585F4-03DA-4AEC-8E5E-732EEDA547E7}" type="presOf" srcId="{53DE6236-5A31-4D09-85AE-B842B465BD63}" destId="{14A8E6A4-0B82-428E-9005-1A36E3AC669E}" srcOrd="1" destOrd="0" presId="urn:microsoft.com/office/officeart/2005/8/layout/orgChart1"/>
    <dgm:cxn modelId="{E60127F7-599E-45AA-8436-148E5A4FAE03}" type="presOf" srcId="{6D2C6163-18CF-45B9-B708-81A6682966AE}" destId="{30854116-E965-44B5-A3AB-1B77581390D4}" srcOrd="1" destOrd="0" presId="urn:microsoft.com/office/officeart/2005/8/layout/orgChart1"/>
    <dgm:cxn modelId="{5C110C1A-FCC0-4F53-B319-42BB4AD0AD20}" type="presParOf" srcId="{927FCDC8-899F-443D-944E-5C63E3EFA336}" destId="{2FA21732-095C-4A50-B442-BA7394418E43}" srcOrd="0" destOrd="0" presId="urn:microsoft.com/office/officeart/2005/8/layout/orgChart1"/>
    <dgm:cxn modelId="{9AE53F74-FD14-40D5-B9AD-4452C3455737}" type="presParOf" srcId="{2FA21732-095C-4A50-B442-BA7394418E43}" destId="{EA88D9CD-A1AA-4ADE-A1F3-F3AB62B5249F}" srcOrd="0" destOrd="0" presId="urn:microsoft.com/office/officeart/2005/8/layout/orgChart1"/>
    <dgm:cxn modelId="{6C3E1D27-E3E3-42F0-BACB-BE7AAC4F2281}" type="presParOf" srcId="{EA88D9CD-A1AA-4ADE-A1F3-F3AB62B5249F}" destId="{C2F369A8-ADAD-4634-9ED5-C766D4725A3E}" srcOrd="0" destOrd="0" presId="urn:microsoft.com/office/officeart/2005/8/layout/orgChart1"/>
    <dgm:cxn modelId="{A85486F8-A460-44AA-A319-4F6A1CDC5152}" type="presParOf" srcId="{EA88D9CD-A1AA-4ADE-A1F3-F3AB62B5249F}" destId="{30854116-E965-44B5-A3AB-1B77581390D4}" srcOrd="1" destOrd="0" presId="urn:microsoft.com/office/officeart/2005/8/layout/orgChart1"/>
    <dgm:cxn modelId="{F480416B-D691-4522-8B49-7A20F3F45BE1}" type="presParOf" srcId="{2FA21732-095C-4A50-B442-BA7394418E43}" destId="{C2D4EAD3-2ABA-4B9C-9294-D22B3B5CF34C}" srcOrd="1" destOrd="0" presId="urn:microsoft.com/office/officeart/2005/8/layout/orgChart1"/>
    <dgm:cxn modelId="{35CDF1A2-80F2-4D82-81CF-42EC2165E7F7}" type="presParOf" srcId="{C2D4EAD3-2ABA-4B9C-9294-D22B3B5CF34C}" destId="{941CFD24-2BE0-44F1-806B-B2369E69BA6E}" srcOrd="0" destOrd="0" presId="urn:microsoft.com/office/officeart/2005/8/layout/orgChart1"/>
    <dgm:cxn modelId="{0ED7395C-781A-4C2E-AD77-FEE3C948C60F}" type="presParOf" srcId="{C2D4EAD3-2ABA-4B9C-9294-D22B3B5CF34C}" destId="{29362D56-7E32-4A6E-87A8-FE7A88313517}" srcOrd="1" destOrd="0" presId="urn:microsoft.com/office/officeart/2005/8/layout/orgChart1"/>
    <dgm:cxn modelId="{64DC6BB0-E98E-44EA-93F7-38E94540B005}" type="presParOf" srcId="{29362D56-7E32-4A6E-87A8-FE7A88313517}" destId="{434C1D86-C85C-4BA8-977E-4E06C6B96195}" srcOrd="0" destOrd="0" presId="urn:microsoft.com/office/officeart/2005/8/layout/orgChart1"/>
    <dgm:cxn modelId="{C1909667-96F1-409F-A6F0-69391A171A97}" type="presParOf" srcId="{434C1D86-C85C-4BA8-977E-4E06C6B96195}" destId="{AD33DCC1-0FD4-4626-9429-5FBA28796ABA}" srcOrd="0" destOrd="0" presId="urn:microsoft.com/office/officeart/2005/8/layout/orgChart1"/>
    <dgm:cxn modelId="{52AA9BD1-352D-412D-AF62-A01BC5DA0699}" type="presParOf" srcId="{434C1D86-C85C-4BA8-977E-4E06C6B96195}" destId="{14A8E6A4-0B82-428E-9005-1A36E3AC669E}" srcOrd="1" destOrd="0" presId="urn:microsoft.com/office/officeart/2005/8/layout/orgChart1"/>
    <dgm:cxn modelId="{379F96E1-F8E1-4D1A-ABB6-9F78B0FE6260}" type="presParOf" srcId="{29362D56-7E32-4A6E-87A8-FE7A88313517}" destId="{425105FD-7BB5-4CBD-BAFD-516A0D1865B1}" srcOrd="1" destOrd="0" presId="urn:microsoft.com/office/officeart/2005/8/layout/orgChart1"/>
    <dgm:cxn modelId="{D6DBD149-E5DB-4476-8B22-7F79FB0F5B0C}" type="presParOf" srcId="{29362D56-7E32-4A6E-87A8-FE7A88313517}" destId="{D82351E0-B4EB-414F-921C-7B88A29BEE18}" srcOrd="2" destOrd="0" presId="urn:microsoft.com/office/officeart/2005/8/layout/orgChart1"/>
    <dgm:cxn modelId="{A1C4AA20-7B14-4FBB-B487-3EB8F591C1A2}" type="presParOf" srcId="{2FA21732-095C-4A50-B442-BA7394418E43}" destId="{8DAC598C-2CB6-46E0-B83C-C5AC7B58CDF9}" srcOrd="2" destOrd="0" presId="urn:microsoft.com/office/officeart/2005/8/layout/orgChar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CFD24-2BE0-44F1-806B-B2369E69BA6E}">
      <dsp:nvSpPr>
        <dsp:cNvPr id="0" name=""/>
        <dsp:cNvSpPr/>
      </dsp:nvSpPr>
      <dsp:spPr>
        <a:xfrm>
          <a:off x="1532621" y="616450"/>
          <a:ext cx="3390791" cy="6364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55"/>
              </a:lnTo>
              <a:lnTo>
                <a:pt x="3390791" y="210155"/>
              </a:lnTo>
              <a:lnTo>
                <a:pt x="3390791" y="636476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C2F369A8-ADAD-4634-9ED5-C766D4725A3E}">
      <dsp:nvSpPr>
        <dsp:cNvPr id="0" name=""/>
        <dsp:cNvSpPr/>
      </dsp:nvSpPr>
      <dsp:spPr>
        <a:xfrm>
          <a:off x="440408" y="145691"/>
          <a:ext cx="2184425" cy="4707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accent2"/>
              </a:solidFill>
            </a:rPr>
            <a:t>Text</a:t>
          </a:r>
          <a:r>
            <a:rPr lang="sk-SK" sz="1800" kern="1200" dirty="0">
              <a:solidFill>
                <a:schemeClr val="accent2"/>
              </a:solidFill>
            </a:rPr>
            <a:t> </a:t>
          </a:r>
          <a:r>
            <a:rPr lang="en-GB" sz="1800" kern="1200" dirty="0">
              <a:solidFill>
                <a:schemeClr val="accent2"/>
              </a:solidFill>
            </a:rPr>
            <a:t>(ASR)</a:t>
          </a:r>
          <a:endParaRPr lang="uk-UA" sz="1800" kern="1200" dirty="0">
            <a:solidFill>
              <a:schemeClr val="accent2"/>
            </a:solidFill>
          </a:endParaRPr>
        </a:p>
      </dsp:txBody>
      <dsp:txXfrm>
        <a:off x="440408" y="145691"/>
        <a:ext cx="2184425" cy="470759"/>
      </dsp:txXfrm>
    </dsp:sp>
    <dsp:sp modelId="{AD33DCC1-0FD4-4626-9429-5FBA28796ABA}">
      <dsp:nvSpPr>
        <dsp:cNvPr id="0" name=""/>
        <dsp:cNvSpPr/>
      </dsp:nvSpPr>
      <dsp:spPr>
        <a:xfrm>
          <a:off x="3714875" y="1252926"/>
          <a:ext cx="2417075" cy="4537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1600" kern="1200" dirty="0" err="1">
              <a:solidFill>
                <a:schemeClr val="accent2"/>
              </a:solidFill>
            </a:rPr>
            <a:t>Tagging</a:t>
          </a:r>
          <a:endParaRPr lang="uk-UA" sz="1600" kern="1200" dirty="0">
            <a:solidFill>
              <a:schemeClr val="accent2"/>
            </a:solidFill>
          </a:endParaRPr>
        </a:p>
      </dsp:txBody>
      <dsp:txXfrm>
        <a:off x="3714875" y="1252926"/>
        <a:ext cx="2417075" cy="453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267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45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97935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97243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11330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2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hasCustomPrompt="1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 hasCustomPrompt="1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 idx="4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chemeClr val="lt2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subTitle" idx="1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2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3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4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5" r:id="rId14"/>
    <p:sldLayoutId id="2147483666" r:id="rId15"/>
    <p:sldLayoutId id="2147483667" r:id="rId16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ctrTitle"/>
          </p:nvPr>
        </p:nvSpPr>
        <p:spPr>
          <a:xfrm>
            <a:off x="720000" y="529550"/>
            <a:ext cx="62634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8FAFB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Poppins"/>
              </a:rPr>
              <a:t>PROJECT  EWA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8FAFB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Poppins"/>
              </a:rPr>
              <a:t>Early Warning of Alzheimer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804483" y="3923228"/>
            <a:ext cx="3085200" cy="927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D8DCDF"/>
                </a:solidFill>
                <a:latin typeface="Poppins"/>
                <a:ea typeface="Poppins"/>
                <a:cs typeface="Poppins"/>
                <a:sym typeface="Poppins"/>
              </a:rPr>
              <a:t>Nataliia Zozuk (PhD student)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D8DCDF"/>
                </a:solidFill>
                <a:latin typeface="Poppins"/>
                <a:ea typeface="Poppins"/>
                <a:cs typeface="Poppins"/>
                <a:sym typeface="Poppins"/>
              </a:rPr>
              <a:t>Constantine the Philosopher University</a:t>
            </a: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b="1" dirty="0">
              <a:solidFill>
                <a:srgbClr val="D8DC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88" y="2214450"/>
            <a:ext cx="2028826" cy="13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subTitle" idx="4294967295"/>
          </p:nvPr>
        </p:nvSpPr>
        <p:spPr>
          <a:xfrm>
            <a:off x="5491811" y="1938297"/>
            <a:ext cx="3652189" cy="2188271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spAutoFit/>
          </a:bodyPr>
          <a:lstStyle/>
          <a:p>
            <a:pPr marL="15240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EWA project, descriptions of two types of images are used to record human speech:</a:t>
            </a:r>
          </a:p>
          <a:p>
            <a:pPr marL="152400" indent="0">
              <a:buNone/>
            </a:pPr>
            <a:endParaRPr lang="sk-SK" sz="1800" dirty="0"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naming of the subject/activity </a:t>
            </a:r>
          </a:p>
          <a:p>
            <a:pPr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description of the action scene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Obrázok 2" descr="Obrázok, na ktorom je text, snímka obrazovky&#10;&#10;Automaticky generovaný popis">
            <a:extLst>
              <a:ext uri="{FF2B5EF4-FFF2-40B4-BE49-F238E27FC236}">
                <a16:creationId xmlns:a16="http://schemas.microsoft.com/office/drawing/2014/main" id="{93FE1749-C788-F3FB-82D0-D8A8117BF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6" r="14566"/>
          <a:stretch/>
        </p:blipFill>
        <p:spPr>
          <a:xfrm>
            <a:off x="0" y="0"/>
            <a:ext cx="5491811" cy="5143500"/>
          </a:xfrm>
          <a:prstGeom prst="rect">
            <a:avLst/>
          </a:prstGeom>
        </p:spPr>
      </p:pic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CBFEEDD8-1832-27B6-E230-88473579B3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6256" y="509825"/>
            <a:ext cx="35277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sk-SK" b="1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r>
              <a:rPr lang="sk-SK" b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b="1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collection</a:t>
            </a:r>
            <a:br>
              <a:rPr lang="sk-SK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Google Shape;404;p29">
            <a:extLst>
              <a:ext uri="{FF2B5EF4-FFF2-40B4-BE49-F238E27FC236}">
                <a16:creationId xmlns:a16="http://schemas.microsoft.com/office/drawing/2014/main" id="{8A65F33A-B100-A013-FE79-17BCE86EE949}"/>
              </a:ext>
            </a:extLst>
          </p:cNvPr>
          <p:cNvSpPr txBox="1">
            <a:spLocks/>
          </p:cNvSpPr>
          <p:nvPr/>
        </p:nvSpPr>
        <p:spPr>
          <a:xfrm>
            <a:off x="5172582" y="909019"/>
            <a:ext cx="3389528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indent="0">
              <a:spcBef>
                <a:spcPts val="1200"/>
              </a:spcBef>
              <a:buFont typeface="Fira Sans Condensed Light"/>
              <a:buNone/>
            </a:pPr>
            <a:r>
              <a:rPr lang="en-US" sz="1600" i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Collection of verbal expressions on a specific topic</a:t>
            </a:r>
            <a:endParaRPr lang="sk-SK" sz="1600" i="1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9693514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F07DCC-23A5-C985-4E79-B6192ACCD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Database </a:t>
            </a:r>
            <a:endParaRPr lang="uk-UA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Google Shape;413;p29">
            <a:extLst>
              <a:ext uri="{FF2B5EF4-FFF2-40B4-BE49-F238E27FC236}">
                <a16:creationId xmlns:a16="http://schemas.microsoft.com/office/drawing/2014/main" id="{4C7222F4-0572-FE01-25CD-D9329F6FB1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302" r="25297"/>
          <a:stretch/>
        </p:blipFill>
        <p:spPr>
          <a:xfrm flipH="1">
            <a:off x="-1504400" y="1252367"/>
            <a:ext cx="2845450" cy="32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3;p29">
            <a:extLst>
              <a:ext uri="{FF2B5EF4-FFF2-40B4-BE49-F238E27FC236}">
                <a16:creationId xmlns:a16="http://schemas.microsoft.com/office/drawing/2014/main" id="{B9E0AC6F-C0BD-E21D-5F7C-46245536E20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302" r="25297"/>
          <a:stretch/>
        </p:blipFill>
        <p:spPr>
          <a:xfrm>
            <a:off x="7851350" y="1252367"/>
            <a:ext cx="2845450" cy="32400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04;p29">
            <a:extLst>
              <a:ext uri="{FF2B5EF4-FFF2-40B4-BE49-F238E27FC236}">
                <a16:creationId xmlns:a16="http://schemas.microsoft.com/office/drawing/2014/main" id="{18878FDE-B6C0-1B2A-E7E8-690D77823488}"/>
              </a:ext>
            </a:extLst>
          </p:cNvPr>
          <p:cNvSpPr txBox="1">
            <a:spLocks/>
          </p:cNvSpPr>
          <p:nvPr/>
        </p:nvSpPr>
        <p:spPr>
          <a:xfrm>
            <a:off x="2327307" y="1737099"/>
            <a:ext cx="284545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indent="0">
              <a:spcBef>
                <a:spcPts val="1200"/>
              </a:spcBef>
              <a:buFont typeface="Fira Sans Condensed Light"/>
              <a:buNone/>
            </a:pPr>
            <a:r>
              <a:rPr lang="sk-SK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1250 </a:t>
            </a:r>
            <a:r>
              <a:rPr lang="sk-SK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healthy</a:t>
            </a:r>
            <a:r>
              <a:rPr lang="sk-SK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 </a:t>
            </a:r>
            <a:r>
              <a:rPr lang="sk-SK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people</a:t>
            </a:r>
            <a:endParaRPr lang="sk-SK" sz="1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oppins"/>
            </a:endParaRPr>
          </a:p>
        </p:txBody>
      </p:sp>
      <p:sp>
        <p:nvSpPr>
          <p:cNvPr id="6" name="Google Shape;405;p29">
            <a:extLst>
              <a:ext uri="{FF2B5EF4-FFF2-40B4-BE49-F238E27FC236}">
                <a16:creationId xmlns:a16="http://schemas.microsoft.com/office/drawing/2014/main" id="{19F57432-56B9-8742-7A59-EDF341E3246D}"/>
              </a:ext>
            </a:extLst>
          </p:cNvPr>
          <p:cNvSpPr txBox="1">
            <a:spLocks/>
          </p:cNvSpPr>
          <p:nvPr/>
        </p:nvSpPr>
        <p:spPr>
          <a:xfrm>
            <a:off x="2327307" y="2568124"/>
            <a:ext cx="5110441" cy="144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0">
              <a:lnSpc>
                <a:spcPct val="115000"/>
              </a:lnSpc>
              <a:spcBef>
                <a:spcPts val="1200"/>
              </a:spcBef>
              <a:buClr>
                <a:schemeClr val="lt2"/>
              </a:buClr>
              <a:buSzPts val="1200"/>
              <a:buFont typeface="Fira Sans Condensed Light"/>
              <a:buNone/>
              <a:defRPr sz="18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</a:defRPr>
            </a:lvl9pPr>
          </a:lstStyle>
          <a:p>
            <a:r>
              <a:rPr lang="en-US" dirty="0">
                <a:sym typeface="Poppins"/>
              </a:rPr>
              <a:t>161 people with symptoms of Alzheimer's disease</a:t>
            </a:r>
            <a:endParaRPr lang="sk-SK" dirty="0"/>
          </a:p>
          <a:p>
            <a:endParaRPr lang="sk-SK" dirty="0"/>
          </a:p>
        </p:txBody>
      </p:sp>
      <p:sp>
        <p:nvSpPr>
          <p:cNvPr id="7" name="Google Shape;406;p29">
            <a:extLst>
              <a:ext uri="{FF2B5EF4-FFF2-40B4-BE49-F238E27FC236}">
                <a16:creationId xmlns:a16="http://schemas.microsoft.com/office/drawing/2014/main" id="{C2127ACE-4843-E6D7-8CF9-A78F7D3EA586}"/>
              </a:ext>
            </a:extLst>
          </p:cNvPr>
          <p:cNvSpPr txBox="1">
            <a:spLocks/>
          </p:cNvSpPr>
          <p:nvPr/>
        </p:nvSpPr>
        <p:spPr>
          <a:xfrm>
            <a:off x="2327307" y="3600608"/>
            <a:ext cx="4870201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indent="0">
              <a:spcBef>
                <a:spcPts val="1200"/>
              </a:spcBef>
              <a:buFont typeface="Fira Sans Condensed Light"/>
              <a:buNone/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175 people with Parkinson's disease </a:t>
            </a:r>
            <a:endParaRPr lang="sk-SK" sz="1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oppins"/>
            </a:endParaRPr>
          </a:p>
        </p:txBody>
      </p:sp>
      <p:cxnSp>
        <p:nvCxnSpPr>
          <p:cNvPr id="10" name="Google Shape;410;p29">
            <a:extLst>
              <a:ext uri="{FF2B5EF4-FFF2-40B4-BE49-F238E27FC236}">
                <a16:creationId xmlns:a16="http://schemas.microsoft.com/office/drawing/2014/main" id="{6FCD57EE-CA0B-098E-23D9-D3478BE2D600}"/>
              </a:ext>
            </a:extLst>
          </p:cNvPr>
          <p:cNvCxnSpPr>
            <a:cxnSpLocks/>
          </p:cNvCxnSpPr>
          <p:nvPr/>
        </p:nvCxnSpPr>
        <p:spPr>
          <a:xfrm>
            <a:off x="2679658" y="1825414"/>
            <a:ext cx="0" cy="58628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" name="BlokTextu 13">
            <a:extLst>
              <a:ext uri="{FF2B5EF4-FFF2-40B4-BE49-F238E27FC236}">
                <a16:creationId xmlns:a16="http://schemas.microsoft.com/office/drawing/2014/main" id="{D38AEBFC-1188-82A7-CAD5-FB0CBCB6085B}"/>
              </a:ext>
            </a:extLst>
          </p:cNvPr>
          <p:cNvSpPr txBox="1"/>
          <p:nvPr/>
        </p:nvSpPr>
        <p:spPr>
          <a:xfrm>
            <a:off x="1832104" y="1122936"/>
            <a:ext cx="5479792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than 60 000 parameters per proband </a:t>
            </a:r>
            <a:endParaRPr lang="uk-U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Google Shape;410;p29">
            <a:extLst>
              <a:ext uri="{FF2B5EF4-FFF2-40B4-BE49-F238E27FC236}">
                <a16:creationId xmlns:a16="http://schemas.microsoft.com/office/drawing/2014/main" id="{B82C6C05-55D2-0E76-11FB-58DCED28AE2F}"/>
              </a:ext>
            </a:extLst>
          </p:cNvPr>
          <p:cNvCxnSpPr>
            <a:cxnSpLocks/>
          </p:cNvCxnSpPr>
          <p:nvPr/>
        </p:nvCxnSpPr>
        <p:spPr>
          <a:xfrm>
            <a:off x="2679658" y="2809623"/>
            <a:ext cx="0" cy="58628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410;p29">
            <a:extLst>
              <a:ext uri="{FF2B5EF4-FFF2-40B4-BE49-F238E27FC236}">
                <a16:creationId xmlns:a16="http://schemas.microsoft.com/office/drawing/2014/main" id="{C1EA84F4-9C7E-2F64-0D3C-A0D5465EB3F3}"/>
              </a:ext>
            </a:extLst>
          </p:cNvPr>
          <p:cNvCxnSpPr>
            <a:cxnSpLocks/>
          </p:cNvCxnSpPr>
          <p:nvPr/>
        </p:nvCxnSpPr>
        <p:spPr>
          <a:xfrm>
            <a:off x="2679658" y="3723040"/>
            <a:ext cx="0" cy="58628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5567324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snímka obrazovky, diagram, text, vývoj&#10;&#10;Automaticky generovaný popis">
            <a:extLst>
              <a:ext uri="{FF2B5EF4-FFF2-40B4-BE49-F238E27FC236}">
                <a16:creationId xmlns:a16="http://schemas.microsoft.com/office/drawing/2014/main" id="{7A9C87FD-3113-6859-6E8C-18223368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3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brázok 22">
            <a:extLst>
              <a:ext uri="{FF2B5EF4-FFF2-40B4-BE49-F238E27FC236}">
                <a16:creationId xmlns:a16="http://schemas.microsoft.com/office/drawing/2014/main" id="{9EA88B09-238C-DFF1-0ACC-EFC4D59215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2960997" y="2367874"/>
            <a:ext cx="4761905" cy="4761905"/>
          </a:xfrm>
          <a:prstGeom prst="rect">
            <a:avLst/>
          </a:prstGeom>
        </p:spPr>
      </p:pic>
      <p:sp>
        <p:nvSpPr>
          <p:cNvPr id="4" name="Obdĺžnik: zaoblené horné rohy 3">
            <a:extLst>
              <a:ext uri="{FF2B5EF4-FFF2-40B4-BE49-F238E27FC236}">
                <a16:creationId xmlns:a16="http://schemas.microsoft.com/office/drawing/2014/main" id="{0AAC7E36-5D1D-F4CE-96EC-04773F60CB83}"/>
              </a:ext>
            </a:extLst>
          </p:cNvPr>
          <p:cNvSpPr/>
          <p:nvPr/>
        </p:nvSpPr>
        <p:spPr>
          <a:xfrm>
            <a:off x="659141" y="2121727"/>
            <a:ext cx="5167501" cy="3240848"/>
          </a:xfrm>
          <a:prstGeom prst="round2Same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370FBA3-A8AF-EB6E-0AD1-52B3CAA9C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245" y="2449073"/>
            <a:ext cx="4444083" cy="572700"/>
          </a:xfrm>
        </p:spPr>
        <p:txBody>
          <a:bodyPr/>
          <a:lstStyle/>
          <a:p>
            <a:r>
              <a:rPr lang="sk-SK" dirty="0">
                <a:solidFill>
                  <a:schemeClr val="accent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Poppins"/>
              </a:rPr>
              <a:t>ACOUSTIC ANALYSIS</a:t>
            </a:r>
            <a:endParaRPr lang="uk-UA" dirty="0">
              <a:solidFill>
                <a:schemeClr val="accent5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D93A3DD8-969E-552E-34B2-D9767D9EAA57}"/>
              </a:ext>
            </a:extLst>
          </p:cNvPr>
          <p:cNvSpPr txBox="1"/>
          <p:nvPr/>
        </p:nvSpPr>
        <p:spPr>
          <a:xfrm>
            <a:off x="783682" y="3021773"/>
            <a:ext cx="4930085" cy="15081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frequencies</a:t>
            </a:r>
            <a:endParaRPr lang="sk-SK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ready-made packages 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xvector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trill, </a:t>
            </a:r>
            <a:r>
              <a:rPr lang="en-GB" sz="1800" dirty="0" err="1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opensmile</a:t>
            </a:r>
            <a:r>
              <a:rPr lang="en-GB" sz="18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sk-SK" sz="1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Obrázok 21">
            <a:extLst>
              <a:ext uri="{FF2B5EF4-FFF2-40B4-BE49-F238E27FC236}">
                <a16:creationId xmlns:a16="http://schemas.microsoft.com/office/drawing/2014/main" id="{AD48B162-9945-E2D2-5F10-8C87DE7D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4572000" y="-1485557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238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vývoj, rad, diagram, snímka obrazovky&#10;&#10;Automaticky generovaný popis">
            <a:extLst>
              <a:ext uri="{FF2B5EF4-FFF2-40B4-BE49-F238E27FC236}">
                <a16:creationId xmlns:a16="http://schemas.microsoft.com/office/drawing/2014/main" id="{2177C8EE-7C57-7B73-B44A-F765B3CBD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6"/>
          <a:stretch/>
        </p:blipFill>
        <p:spPr>
          <a:xfrm>
            <a:off x="0" y="110836"/>
            <a:ext cx="9141291" cy="489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583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ývojový diagram: zdržanie 15">
            <a:extLst>
              <a:ext uri="{FF2B5EF4-FFF2-40B4-BE49-F238E27FC236}">
                <a16:creationId xmlns:a16="http://schemas.microsoft.com/office/drawing/2014/main" id="{A32BCE34-EC1E-BACB-FB09-F527284010F5}"/>
              </a:ext>
            </a:extLst>
          </p:cNvPr>
          <p:cNvSpPr/>
          <p:nvPr/>
        </p:nvSpPr>
        <p:spPr>
          <a:xfrm rot="16200000">
            <a:off x="5944190" y="2556629"/>
            <a:ext cx="2656606" cy="2517130"/>
          </a:xfrm>
          <a:prstGeom prst="flowChartDelay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Vývojový diagram: zdržanie 17">
            <a:extLst>
              <a:ext uri="{FF2B5EF4-FFF2-40B4-BE49-F238E27FC236}">
                <a16:creationId xmlns:a16="http://schemas.microsoft.com/office/drawing/2014/main" id="{B5137845-98F4-B643-15CA-F508658EBF9F}"/>
              </a:ext>
            </a:extLst>
          </p:cNvPr>
          <p:cNvSpPr/>
          <p:nvPr/>
        </p:nvSpPr>
        <p:spPr>
          <a:xfrm rot="16200000">
            <a:off x="2922199" y="2258756"/>
            <a:ext cx="3293919" cy="2517130"/>
          </a:xfrm>
          <a:prstGeom prst="flowChartDelay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Vývojový diagram: zdržanie 3">
            <a:extLst>
              <a:ext uri="{FF2B5EF4-FFF2-40B4-BE49-F238E27FC236}">
                <a16:creationId xmlns:a16="http://schemas.microsoft.com/office/drawing/2014/main" id="{BE9ED74D-A82A-B828-8AA2-2B4A6E93C98A}"/>
              </a:ext>
            </a:extLst>
          </p:cNvPr>
          <p:cNvSpPr/>
          <p:nvPr/>
        </p:nvSpPr>
        <p:spPr>
          <a:xfrm rot="16200000">
            <a:off x="-144817" y="1874292"/>
            <a:ext cx="4021279" cy="2517130"/>
          </a:xfrm>
          <a:prstGeom prst="flowChartDelay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B2E42490-86E0-C2C1-D211-173A4B86B75A}"/>
              </a:ext>
            </a:extLst>
          </p:cNvPr>
          <p:cNvSpPr txBox="1"/>
          <p:nvPr/>
        </p:nvSpPr>
        <p:spPr>
          <a:xfrm>
            <a:off x="947886" y="1629995"/>
            <a:ext cx="1835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sk-SK" sz="2400" dirty="0" err="1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Healty</a:t>
            </a:r>
            <a:endParaRPr lang="sk-SK" sz="2400" dirty="0">
              <a:solidFill>
                <a:schemeClr val="accent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EC0F4FEA-7695-F6F1-9A6D-A700CB97C3D7}"/>
              </a:ext>
            </a:extLst>
          </p:cNvPr>
          <p:cNvSpPr txBox="1"/>
          <p:nvPr/>
        </p:nvSpPr>
        <p:spPr>
          <a:xfrm>
            <a:off x="6218914" y="2896858"/>
            <a:ext cx="2107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498E8DCC-1A1A-2D0D-A5FA-C1E20E9E74D8}"/>
              </a:ext>
            </a:extLst>
          </p:cNvPr>
          <p:cNvSpPr txBox="1"/>
          <p:nvPr/>
        </p:nvSpPr>
        <p:spPr>
          <a:xfrm>
            <a:off x="3597609" y="2320513"/>
            <a:ext cx="1934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MCI</a:t>
            </a: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B1CF9F07-69C8-847D-C115-2BCC9E96EFAB}"/>
              </a:ext>
            </a:extLst>
          </p:cNvPr>
          <p:cNvSpPr txBox="1"/>
          <p:nvPr/>
        </p:nvSpPr>
        <p:spPr>
          <a:xfrm>
            <a:off x="714737" y="2250293"/>
            <a:ext cx="23021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1D1C1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"A boy is standing on a chair stretching for a banana his chair is tipping over he's about to fall out of the tap water is flowing into the sink water is flowing out of the sink a cat is looking at it from the side the father has a sack in his hand he picked it up he wanted to hit a fly but he broke the lamp which is hanging there are two two shelves one is open half of the door there are partitions in between there's a bottle which is</a:t>
            </a:r>
            <a:r>
              <a:rPr lang="sk-SK" sz="1200" dirty="0">
                <a:solidFill>
                  <a:srgbClr val="1D1C1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1D1C1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..."</a:t>
            </a:r>
            <a:endParaRPr lang="sv-SE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C7E92564-B948-378B-6153-42CB0ABFE8B1}"/>
              </a:ext>
            </a:extLst>
          </p:cNvPr>
          <p:cNvSpPr txBox="1"/>
          <p:nvPr/>
        </p:nvSpPr>
        <p:spPr>
          <a:xfrm>
            <a:off x="3349079" y="2804291"/>
            <a:ext cx="24314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1200" kern="0" dirty="0">
                <a:solidFill>
                  <a:srgbClr val="1D1C1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"Well in the kitchen child some there something dropped water water into the sink water is coming out of the sink water outside I see here another on the edge still some cat some cat and the gentleman in question smashed was slammed into the light with a ladle and again on the kitchen counter there is some there some some pot also something</a:t>
            </a:r>
            <a:r>
              <a:rPr lang="sk-SK" sz="1200" kern="0" dirty="0">
                <a:solidFill>
                  <a:srgbClr val="1D1C1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kern="0" dirty="0">
                <a:solidFill>
                  <a:srgbClr val="1D1C1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..."</a:t>
            </a:r>
            <a:endParaRPr lang="sk-SK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BlokTextu 23">
            <a:extLst>
              <a:ext uri="{FF2B5EF4-FFF2-40B4-BE49-F238E27FC236}">
                <a16:creationId xmlns:a16="http://schemas.microsoft.com/office/drawing/2014/main" id="{A2CD1DA5-7A5E-F4A8-FA30-1B7973AB8015}"/>
              </a:ext>
            </a:extLst>
          </p:cNvPr>
          <p:cNvSpPr txBox="1"/>
          <p:nvPr/>
        </p:nvSpPr>
        <p:spPr>
          <a:xfrm>
            <a:off x="6099583" y="3357217"/>
            <a:ext cx="24314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</a:pPr>
            <a:r>
              <a:rPr lang="en-US" sz="1200" kern="0" dirty="0">
                <a:solidFill>
                  <a:srgbClr val="1D1C1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"Well I don't know why he's knocking or banging on that light over there and oh there's the little boy again he's taking a banana out of that one but I think his chair slipped I don't know if he's going to fall off there's some more</a:t>
            </a:r>
            <a:r>
              <a:rPr lang="sk-SK" sz="1200" kern="0" dirty="0">
                <a:solidFill>
                  <a:srgbClr val="1D1C1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  <a:r>
              <a:rPr lang="en-US" sz="1200" kern="0" dirty="0">
                <a:solidFill>
                  <a:srgbClr val="1D1C1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.."</a:t>
            </a:r>
            <a:endParaRPr lang="sk-SK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86FB1D5-F168-04E9-DD4A-E2B05BC9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333"/>
            <a:ext cx="9144000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sk-SK" sz="2800" b="0" dirty="0" err="1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</a:t>
            </a:r>
            <a:r>
              <a:rPr lang="sk-SK" sz="2800" b="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of image </a:t>
            </a:r>
            <a:r>
              <a:rPr lang="sk-SK" sz="2800" b="0" dirty="0" err="1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descriptions</a:t>
            </a:r>
            <a:endParaRPr lang="uk-UA" sz="2800" b="0" dirty="0">
              <a:solidFill>
                <a:srgbClr val="FFFFFF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B9AC2FF7-1654-0AA5-55D6-3DF8C4C636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flipH="1">
            <a:off x="6598176" y="-40740"/>
            <a:ext cx="2467381" cy="246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366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ĺžnik 5">
            <a:extLst>
              <a:ext uri="{FF2B5EF4-FFF2-40B4-BE49-F238E27FC236}">
                <a16:creationId xmlns:a16="http://schemas.microsoft.com/office/drawing/2014/main" id="{6ACEF942-E559-FC71-CB68-0F616C03B394}"/>
              </a:ext>
            </a:extLst>
          </p:cNvPr>
          <p:cNvSpPr/>
          <p:nvPr/>
        </p:nvSpPr>
        <p:spPr>
          <a:xfrm flipH="1">
            <a:off x="4571996" y="649474"/>
            <a:ext cx="4572004" cy="40056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0718CC7-1FF5-020C-8CC7-9A6682D1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839" y="713006"/>
            <a:ext cx="1137737" cy="572700"/>
          </a:xfrm>
        </p:spPr>
        <p:txBody>
          <a:bodyPr/>
          <a:lstStyle/>
          <a:p>
            <a:pPr algn="l"/>
            <a:r>
              <a:rPr lang="en-GB" dirty="0">
                <a:solidFill>
                  <a:schemeClr val="accent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ASR</a:t>
            </a:r>
            <a:endParaRPr lang="uk-UA" dirty="0">
              <a:solidFill>
                <a:schemeClr val="accent5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3B458EFD-9510-29C6-68D1-2E0DA8D19930}"/>
              </a:ext>
            </a:extLst>
          </p:cNvPr>
          <p:cNvSpPr txBox="1"/>
          <p:nvPr/>
        </p:nvSpPr>
        <p:spPr>
          <a:xfrm>
            <a:off x="4942839" y="1283683"/>
            <a:ext cx="3624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ASR (</a:t>
            </a:r>
            <a:r>
              <a:rPr lang="sk-SK" sz="16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Automatic Speech Recognition</a:t>
            </a:r>
            <a:r>
              <a:rPr lang="sk-SK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= Automatic Speech Recognition.</a:t>
            </a:r>
            <a:br>
              <a:rPr lang="sk-SK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r"/>
            <a:endParaRPr lang="sk-SK" sz="16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6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k-SK" sz="16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Transcription</a:t>
            </a:r>
            <a:r>
              <a:rPr lang="sk-SK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vocal speech into text, indicating accompanying sounds such as laughter, fogging, coughing, pausing, etc.</a:t>
            </a:r>
          </a:p>
          <a:p>
            <a:endParaRPr lang="sk-SK" sz="16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k-SK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tool was prepared by the Institute of Informatics of the Slovak Academy of Sciences.</a:t>
            </a:r>
          </a:p>
        </p:txBody>
      </p:sp>
      <p:pic>
        <p:nvPicPr>
          <p:cNvPr id="14" name="Obrázok 13">
            <a:extLst>
              <a:ext uri="{FF2B5EF4-FFF2-40B4-BE49-F238E27FC236}">
                <a16:creationId xmlns:a16="http://schemas.microsoft.com/office/drawing/2014/main" id="{F8A02E6C-7CF8-7676-4A62-04A5FC82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506"/>
            <a:ext cx="4336485" cy="4336485"/>
          </a:xfrm>
          <a:prstGeom prst="rect">
            <a:avLst/>
          </a:prstGeom>
        </p:spPr>
      </p:pic>
      <p:cxnSp>
        <p:nvCxnSpPr>
          <p:cNvPr id="16" name="Rovná spojnica 15">
            <a:extLst>
              <a:ext uri="{FF2B5EF4-FFF2-40B4-BE49-F238E27FC236}">
                <a16:creationId xmlns:a16="http://schemas.microsoft.com/office/drawing/2014/main" id="{D905DFC6-C70D-DD41-7759-8ADB5AB48B23}"/>
              </a:ext>
            </a:extLst>
          </p:cNvPr>
          <p:cNvCxnSpPr/>
          <p:nvPr/>
        </p:nvCxnSpPr>
        <p:spPr>
          <a:xfrm>
            <a:off x="5037453" y="3411852"/>
            <a:ext cx="3530332" cy="0"/>
          </a:xfrm>
          <a:prstGeom prst="line">
            <a:avLst/>
          </a:prstGeom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Nadpis 1">
            <a:extLst>
              <a:ext uri="{FF2B5EF4-FFF2-40B4-BE49-F238E27FC236}">
                <a16:creationId xmlns:a16="http://schemas.microsoft.com/office/drawing/2014/main" id="{4816C1D5-8DDB-48A9-335F-9EDF5C135F63}"/>
              </a:ext>
            </a:extLst>
          </p:cNvPr>
          <p:cNvSpPr txBox="1">
            <a:spLocks/>
          </p:cNvSpPr>
          <p:nvPr/>
        </p:nvSpPr>
        <p:spPr>
          <a:xfrm>
            <a:off x="4942839" y="1826028"/>
            <a:ext cx="30333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sk-SK" i="0" dirty="0">
                <a:solidFill>
                  <a:schemeClr val="accent5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ANNOTATIONS</a:t>
            </a:r>
            <a:endParaRPr lang="uk-UA" dirty="0">
              <a:solidFill>
                <a:schemeClr val="accent5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148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D8CFBD-1B86-D2DC-2B9C-71D9B85D77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833165"/>
              </p:ext>
            </p:extLst>
          </p:nvPr>
        </p:nvGraphicFramePr>
        <p:xfrm>
          <a:off x="2454308" y="1291232"/>
          <a:ext cx="6252091" cy="1779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75EC4E84-2230-6861-39A9-B528D4F70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4" y="469874"/>
            <a:ext cx="8958432" cy="579327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 of NLP processing of a descriptive image </a:t>
            </a:r>
            <a:endParaRPr lang="uk-UA" sz="2400" dirty="0">
              <a:solidFill>
                <a:srgbClr val="FFFFFF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1469142E-835D-9961-6674-F1D7D5059B8D}"/>
              </a:ext>
            </a:extLst>
          </p:cNvPr>
          <p:cNvSpPr txBox="1"/>
          <p:nvPr/>
        </p:nvSpPr>
        <p:spPr>
          <a:xfrm>
            <a:off x="2610116" y="2180822"/>
            <a:ext cx="2769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 in the kitchen well so it looks dangerous somehow</a:t>
            </a:r>
            <a:endParaRPr lang="uk-UA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9DF4C3FD-DA1D-3F78-CA33-9602F3B48FC1}"/>
              </a:ext>
            </a:extLst>
          </p:cNvPr>
          <p:cNvSpPr txBox="1"/>
          <p:nvPr/>
        </p:nvSpPr>
        <p:spPr>
          <a:xfrm>
            <a:off x="6376361" y="3222812"/>
            <a:ext cx="2196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sk-SK" sz="1200" dirty="0"/>
              <a:t>SSms1 Eu6 SSfs6 O PD PFns1 </a:t>
            </a:r>
            <a:r>
              <a:rPr lang="sk-SK" sz="1200" dirty="0" err="1"/>
              <a:t>VKesc</a:t>
            </a:r>
            <a:r>
              <a:rPr lang="sk-SK" sz="1200" dirty="0"/>
              <a:t>+ </a:t>
            </a:r>
            <a:r>
              <a:rPr lang="sk-SK" sz="1200" dirty="0" err="1"/>
              <a:t>Dx</a:t>
            </a:r>
            <a:r>
              <a:rPr lang="sk-SK" sz="1200" dirty="0"/>
              <a:t> PD</a:t>
            </a:r>
            <a:endParaRPr lang="uk-UA" sz="1200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CBEFC25-EC30-78DB-66E1-FB9A6A15E4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043" y="1447801"/>
            <a:ext cx="1764548" cy="2646498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C9E724CD-4FCA-0F17-C186-0909B0F2234F}"/>
              </a:ext>
            </a:extLst>
          </p:cNvPr>
          <p:cNvSpPr txBox="1"/>
          <p:nvPr/>
        </p:nvSpPr>
        <p:spPr>
          <a:xfrm>
            <a:off x="4018173" y="3332299"/>
            <a:ext cx="1876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SSms1</a:t>
            </a:r>
            <a:endParaRPr lang="uk-UA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5" name="Rovná spojnica 14">
            <a:extLst>
              <a:ext uri="{FF2B5EF4-FFF2-40B4-BE49-F238E27FC236}">
                <a16:creationId xmlns:a16="http://schemas.microsoft.com/office/drawing/2014/main" id="{EAFF105D-F06D-3A0D-86AD-74E98EEEF86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5494" y="3338225"/>
            <a:ext cx="2537018" cy="446124"/>
          </a:xfrm>
          <a:prstGeom prst="bentConnector3">
            <a:avLst>
              <a:gd name="adj1" fmla="val 39753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BlokTextu 22">
            <a:extLst>
              <a:ext uri="{FF2B5EF4-FFF2-40B4-BE49-F238E27FC236}">
                <a16:creationId xmlns:a16="http://schemas.microsoft.com/office/drawing/2014/main" id="{7AE9DA86-2AD5-91E6-6726-1EFF94D560FB}"/>
              </a:ext>
            </a:extLst>
          </p:cNvPr>
          <p:cNvSpPr txBox="1"/>
          <p:nvPr/>
        </p:nvSpPr>
        <p:spPr>
          <a:xfrm>
            <a:off x="2919141" y="4166135"/>
            <a:ext cx="1099032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sk-SK" sz="1200" dirty="0" err="1"/>
              <a:t>verbal</a:t>
            </a:r>
            <a:r>
              <a:rPr lang="sk-SK" sz="1200" dirty="0"/>
              <a:t> </a:t>
            </a:r>
            <a:r>
              <a:rPr lang="sk-SK" sz="1200" dirty="0" err="1"/>
              <a:t>kind</a:t>
            </a:r>
            <a:endParaRPr lang="uk-UA" sz="1200" dirty="0"/>
          </a:p>
        </p:txBody>
      </p:sp>
      <p:sp>
        <p:nvSpPr>
          <p:cNvPr id="24" name="BlokTextu 23">
            <a:extLst>
              <a:ext uri="{FF2B5EF4-FFF2-40B4-BE49-F238E27FC236}">
                <a16:creationId xmlns:a16="http://schemas.microsoft.com/office/drawing/2014/main" id="{E137D0E7-0689-E799-2BF3-781CF60F9CB1}"/>
              </a:ext>
            </a:extLst>
          </p:cNvPr>
          <p:cNvSpPr txBox="1"/>
          <p:nvPr/>
        </p:nvSpPr>
        <p:spPr>
          <a:xfrm>
            <a:off x="3642896" y="4449384"/>
            <a:ext cx="1099033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k-SK" dirty="0" err="1"/>
              <a:t>paradigm</a:t>
            </a:r>
            <a:r>
              <a:rPr lang="sk-SK" dirty="0"/>
              <a:t> </a:t>
            </a:r>
            <a:endParaRPr lang="uk-UA" dirty="0"/>
          </a:p>
        </p:txBody>
      </p:sp>
      <p:sp>
        <p:nvSpPr>
          <p:cNvPr id="25" name="BlokTextu 24">
            <a:extLst>
              <a:ext uri="{FF2B5EF4-FFF2-40B4-BE49-F238E27FC236}">
                <a16:creationId xmlns:a16="http://schemas.microsoft.com/office/drawing/2014/main" id="{75006016-90DD-3EC0-EA66-712356D4DB5E}"/>
              </a:ext>
            </a:extLst>
          </p:cNvPr>
          <p:cNvSpPr txBox="1"/>
          <p:nvPr/>
        </p:nvSpPr>
        <p:spPr>
          <a:xfrm>
            <a:off x="4586958" y="4650327"/>
            <a:ext cx="64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200" dirty="0" err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genus</a:t>
            </a:r>
            <a:r>
              <a:rPr lang="sk-SK" dirty="0"/>
              <a:t> </a:t>
            </a:r>
            <a:endParaRPr lang="uk-UA" dirty="0"/>
          </a:p>
        </p:txBody>
      </p:sp>
      <p:sp>
        <p:nvSpPr>
          <p:cNvPr id="26" name="BlokTextu 25">
            <a:extLst>
              <a:ext uri="{FF2B5EF4-FFF2-40B4-BE49-F238E27FC236}">
                <a16:creationId xmlns:a16="http://schemas.microsoft.com/office/drawing/2014/main" id="{DE34AB5F-738E-9928-4F71-2F81BF6B92E0}"/>
              </a:ext>
            </a:extLst>
          </p:cNvPr>
          <p:cNvSpPr txBox="1"/>
          <p:nvPr/>
        </p:nvSpPr>
        <p:spPr>
          <a:xfrm>
            <a:off x="5185082" y="4418146"/>
            <a:ext cx="7619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plural or singular</a:t>
            </a:r>
            <a:r>
              <a:rPr lang="sk-SK" dirty="0"/>
              <a:t> </a:t>
            </a:r>
            <a:endParaRPr lang="uk-UA" dirty="0"/>
          </a:p>
        </p:txBody>
      </p:sp>
      <p:sp>
        <p:nvSpPr>
          <p:cNvPr id="27" name="BlokTextu 26">
            <a:extLst>
              <a:ext uri="{FF2B5EF4-FFF2-40B4-BE49-F238E27FC236}">
                <a16:creationId xmlns:a16="http://schemas.microsoft.com/office/drawing/2014/main" id="{72991CA5-321E-5F45-455F-474C1217E1D6}"/>
              </a:ext>
            </a:extLst>
          </p:cNvPr>
          <p:cNvSpPr txBox="1"/>
          <p:nvPr/>
        </p:nvSpPr>
        <p:spPr>
          <a:xfrm>
            <a:off x="5670541" y="4071745"/>
            <a:ext cx="510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case</a:t>
            </a:r>
            <a:r>
              <a:rPr lang="sk-SK" dirty="0"/>
              <a:t> </a:t>
            </a:r>
            <a:endParaRPr lang="uk-UA" dirty="0"/>
          </a:p>
        </p:txBody>
      </p:sp>
      <p:cxnSp>
        <p:nvCxnSpPr>
          <p:cNvPr id="30" name="Rovná spojovacia šípka 29">
            <a:extLst>
              <a:ext uri="{FF2B5EF4-FFF2-40B4-BE49-F238E27FC236}">
                <a16:creationId xmlns:a16="http://schemas.microsoft.com/office/drawing/2014/main" id="{5A4BF26F-4498-58C4-6B84-D87192B99723}"/>
              </a:ext>
            </a:extLst>
          </p:cNvPr>
          <p:cNvCxnSpPr>
            <a:cxnSpLocks/>
          </p:cNvCxnSpPr>
          <p:nvPr/>
        </p:nvCxnSpPr>
        <p:spPr>
          <a:xfrm flipH="1">
            <a:off x="3835894" y="3895646"/>
            <a:ext cx="318246" cy="27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Rovná spojovacia šípka 32">
            <a:extLst>
              <a:ext uri="{FF2B5EF4-FFF2-40B4-BE49-F238E27FC236}">
                <a16:creationId xmlns:a16="http://schemas.microsoft.com/office/drawing/2014/main" id="{4CEE0437-E0F9-537E-0A44-A695B97F8797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4192413" y="3909377"/>
            <a:ext cx="211670" cy="54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Rovná spojovacia šípka 34">
            <a:extLst>
              <a:ext uri="{FF2B5EF4-FFF2-40B4-BE49-F238E27FC236}">
                <a16:creationId xmlns:a16="http://schemas.microsoft.com/office/drawing/2014/main" id="{DCEC2077-0F3F-BAC0-CDB4-DE1A202B1DBD}"/>
              </a:ext>
            </a:extLst>
          </p:cNvPr>
          <p:cNvCxnSpPr>
            <a:cxnSpLocks/>
          </p:cNvCxnSpPr>
          <p:nvPr/>
        </p:nvCxnSpPr>
        <p:spPr>
          <a:xfrm>
            <a:off x="4653808" y="3895646"/>
            <a:ext cx="201181" cy="74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Rovná spojovacia šípka 37">
            <a:extLst>
              <a:ext uri="{FF2B5EF4-FFF2-40B4-BE49-F238E27FC236}">
                <a16:creationId xmlns:a16="http://schemas.microsoft.com/office/drawing/2014/main" id="{D9860EFE-5612-3133-6687-8E743D2FF0BC}"/>
              </a:ext>
            </a:extLst>
          </p:cNvPr>
          <p:cNvCxnSpPr>
            <a:cxnSpLocks/>
          </p:cNvCxnSpPr>
          <p:nvPr/>
        </p:nvCxnSpPr>
        <p:spPr>
          <a:xfrm>
            <a:off x="4909846" y="3895646"/>
            <a:ext cx="424862" cy="52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Rovná spojovacia šípka 39">
            <a:extLst>
              <a:ext uri="{FF2B5EF4-FFF2-40B4-BE49-F238E27FC236}">
                <a16:creationId xmlns:a16="http://schemas.microsoft.com/office/drawing/2014/main" id="{25D4C695-C59D-741A-47E1-9D6424ECE589}"/>
              </a:ext>
            </a:extLst>
          </p:cNvPr>
          <p:cNvCxnSpPr>
            <a:cxnSpLocks/>
          </p:cNvCxnSpPr>
          <p:nvPr/>
        </p:nvCxnSpPr>
        <p:spPr>
          <a:xfrm>
            <a:off x="5159789" y="3870203"/>
            <a:ext cx="498184" cy="29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2" name="BlokTextu 51">
            <a:extLst>
              <a:ext uri="{FF2B5EF4-FFF2-40B4-BE49-F238E27FC236}">
                <a16:creationId xmlns:a16="http://schemas.microsoft.com/office/drawing/2014/main" id="{D250DE1E-33ED-0B63-8051-B4B41F670695}"/>
              </a:ext>
            </a:extLst>
          </p:cNvPr>
          <p:cNvSpPr txBox="1"/>
          <p:nvPr/>
        </p:nvSpPr>
        <p:spPr>
          <a:xfrm>
            <a:off x="378043" y="4135357"/>
            <a:ext cx="176798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</a:t>
            </a:r>
            <a:r>
              <a:rPr 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1. </a:t>
            </a:r>
            <a:r>
              <a:rPr 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Descriptive</a:t>
            </a:r>
            <a:r>
              <a:rPr 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image "</a:t>
            </a:r>
            <a:r>
              <a:rPr 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Fruit</a:t>
            </a:r>
            <a:r>
              <a:rPr 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theft</a:t>
            </a:r>
            <a:r>
              <a:rPr 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uk-UA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44A6B531-E4A5-6736-DB49-8BF06F1154A6}"/>
              </a:ext>
            </a:extLst>
          </p:cNvPr>
          <p:cNvSpPr txBox="1"/>
          <p:nvPr/>
        </p:nvSpPr>
        <p:spPr>
          <a:xfrm>
            <a:off x="6441016" y="1397651"/>
            <a:ext cx="1893455" cy="523220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k-SK" dirty="0" err="1">
                <a:solidFill>
                  <a:schemeClr val="bg1"/>
                </a:solidFill>
              </a:rPr>
              <a:t>Lemmatization</a:t>
            </a: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</a:t>
            </a:r>
            <a:r>
              <a:rPr lang="sk-SK" dirty="0" err="1">
                <a:solidFill>
                  <a:schemeClr val="bg1"/>
                </a:solidFill>
              </a:rPr>
              <a:t>temming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50879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B9BF65-E4C2-3F0D-ABB8-D4DBE2BA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Average occurrence of words by category </a:t>
            </a:r>
            <a:endParaRPr lang="uk-UA" dirty="0"/>
          </a:p>
        </p:txBody>
      </p:sp>
      <p:graphicFrame>
        <p:nvGraphicFramePr>
          <p:cNvPr id="4" name="Graf 3">
            <a:extLst>
              <a:ext uri="{FF2B5EF4-FFF2-40B4-BE49-F238E27FC236}">
                <a16:creationId xmlns:a16="http://schemas.microsoft.com/office/drawing/2014/main" id="{C3675C6D-2011-2205-4EA2-949C3B7BFE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655555"/>
              </p:ext>
            </p:extLst>
          </p:nvPr>
        </p:nvGraphicFramePr>
        <p:xfrm>
          <a:off x="720100" y="1241712"/>
          <a:ext cx="7704000" cy="3588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54354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590808-27D9-6215-D1E7-1852DFCD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9811"/>
            <a:ext cx="7704000" cy="572700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k-SK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Neural</a:t>
            </a:r>
            <a:r>
              <a:rPr lang="sk-SK" sz="32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k-SK" sz="3200" dirty="0" err="1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network</a:t>
            </a:r>
            <a:endParaRPr lang="sk-SK" sz="3200" dirty="0">
              <a:solidFill>
                <a:srgbClr val="FFFFFF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66FE7AD6-60B2-ED21-1859-2D92D73BA774}"/>
              </a:ext>
            </a:extLst>
          </p:cNvPr>
          <p:cNvSpPr txBox="1"/>
          <p:nvPr/>
        </p:nvSpPr>
        <p:spPr>
          <a:xfrm>
            <a:off x="6422446" y="2534894"/>
            <a:ext cx="1856509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/>
            </a:lvl1pPr>
            <a:lvl2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sk-SK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sk-SK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disease</a:t>
            </a:r>
            <a:r>
              <a:rPr lang="sk-SK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1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symptoms</a:t>
            </a:r>
            <a:endParaRPr lang="sk-SK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6B85876C-CD23-ECD3-472C-195612DB5B0A}"/>
              </a:ext>
            </a:extLst>
          </p:cNvPr>
          <p:cNvSpPr txBox="1"/>
          <p:nvPr/>
        </p:nvSpPr>
        <p:spPr>
          <a:xfrm>
            <a:off x="525608" y="1972166"/>
            <a:ext cx="257232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r>
              <a:rPr lang="sk-SK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Correctness</a:t>
            </a: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sk-SK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naming</a:t>
            </a:r>
            <a:endParaRPr lang="sk-SK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5AADFE6E-3E49-FC77-B32B-893D2CAA2FF2}"/>
              </a:ext>
            </a:extLst>
          </p:cNvPr>
          <p:cNvSpPr txBox="1"/>
          <p:nvPr/>
        </p:nvSpPr>
        <p:spPr>
          <a:xfrm>
            <a:off x="738909" y="2266307"/>
            <a:ext cx="1542472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Reaction</a:t>
            </a:r>
            <a:r>
              <a:rPr lang="sk-SK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lang="sk-SK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D5A1F4DF-6931-5EC8-A633-2E7EF7C08068}"/>
              </a:ext>
            </a:extLst>
          </p:cNvPr>
          <p:cNvSpPr txBox="1"/>
          <p:nvPr/>
        </p:nvSpPr>
        <p:spPr>
          <a:xfrm>
            <a:off x="46225" y="2627227"/>
            <a:ext cx="159146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sk-SK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sk-SK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pauses</a:t>
            </a:r>
            <a:endParaRPr lang="sk-SK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FDE2389B-BE1D-CC9A-FC16-91775D965732}"/>
              </a:ext>
            </a:extLst>
          </p:cNvPr>
          <p:cNvSpPr txBox="1"/>
          <p:nvPr/>
        </p:nvSpPr>
        <p:spPr>
          <a:xfrm>
            <a:off x="863274" y="2914998"/>
            <a:ext cx="94672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</a:t>
            </a:r>
            <a:endParaRPr lang="sk-SK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BlokTextu 30">
            <a:extLst>
              <a:ext uri="{FF2B5EF4-FFF2-40B4-BE49-F238E27FC236}">
                <a16:creationId xmlns:a16="http://schemas.microsoft.com/office/drawing/2014/main" id="{44EA64B2-1074-5BC8-882F-53096433E776}"/>
              </a:ext>
            </a:extLst>
          </p:cNvPr>
          <p:cNvSpPr txBox="1"/>
          <p:nvPr/>
        </p:nvSpPr>
        <p:spPr>
          <a:xfrm>
            <a:off x="846573" y="3249381"/>
            <a:ext cx="491836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/>
              <a:t>…</a:t>
            </a:r>
            <a:endParaRPr lang="sk-SK" dirty="0"/>
          </a:p>
        </p:txBody>
      </p:sp>
      <p:grpSp>
        <p:nvGrpSpPr>
          <p:cNvPr id="18" name="Skupina 17">
            <a:extLst>
              <a:ext uri="{FF2B5EF4-FFF2-40B4-BE49-F238E27FC236}">
                <a16:creationId xmlns:a16="http://schemas.microsoft.com/office/drawing/2014/main" id="{01FBEBB9-FCBB-E663-130F-E8929CBB8162}"/>
              </a:ext>
            </a:extLst>
          </p:cNvPr>
          <p:cNvGrpSpPr/>
          <p:nvPr/>
        </p:nvGrpSpPr>
        <p:grpSpPr>
          <a:xfrm>
            <a:off x="2840124" y="1196153"/>
            <a:ext cx="3283046" cy="2751193"/>
            <a:chOff x="2850411" y="1196153"/>
            <a:chExt cx="3283046" cy="2751193"/>
          </a:xfrm>
        </p:grpSpPr>
        <p:pic>
          <p:nvPicPr>
            <p:cNvPr id="4" name="Obrázok 3">
              <a:extLst>
                <a:ext uri="{FF2B5EF4-FFF2-40B4-BE49-F238E27FC236}">
                  <a16:creationId xmlns:a16="http://schemas.microsoft.com/office/drawing/2014/main" id="{AF492723-626C-4278-176A-FB402B79B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0411" y="1196153"/>
              <a:ext cx="3283046" cy="2751193"/>
            </a:xfrm>
            <a:prstGeom prst="rect">
              <a:avLst/>
            </a:prstGeom>
          </p:spPr>
        </p:pic>
        <p:sp>
          <p:nvSpPr>
            <p:cNvPr id="13" name="Obdĺžnik 12">
              <a:extLst>
                <a:ext uri="{FF2B5EF4-FFF2-40B4-BE49-F238E27FC236}">
                  <a16:creationId xmlns:a16="http://schemas.microsoft.com/office/drawing/2014/main" id="{88B96F9B-7790-DA6B-8044-AECAAD154BA4}"/>
                </a:ext>
              </a:extLst>
            </p:cNvPr>
            <p:cNvSpPr/>
            <p:nvPr/>
          </p:nvSpPr>
          <p:spPr>
            <a:xfrm>
              <a:off x="3001818" y="1579418"/>
              <a:ext cx="600364" cy="33352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Obdĺžnik 14">
              <a:extLst>
                <a:ext uri="{FF2B5EF4-FFF2-40B4-BE49-F238E27FC236}">
                  <a16:creationId xmlns:a16="http://schemas.microsoft.com/office/drawing/2014/main" id="{9570732A-C933-695C-BD1C-93182D706039}"/>
                </a:ext>
              </a:extLst>
            </p:cNvPr>
            <p:cNvSpPr/>
            <p:nvPr/>
          </p:nvSpPr>
          <p:spPr>
            <a:xfrm>
              <a:off x="4214544" y="1330577"/>
              <a:ext cx="600364" cy="33352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6" name="Obdĺžnik 15">
              <a:extLst>
                <a:ext uri="{FF2B5EF4-FFF2-40B4-BE49-F238E27FC236}">
                  <a16:creationId xmlns:a16="http://schemas.microsoft.com/office/drawing/2014/main" id="{D0AA4DB8-5A8B-5B76-5E7C-CD76E7A7915F}"/>
                </a:ext>
              </a:extLst>
            </p:cNvPr>
            <p:cNvSpPr/>
            <p:nvPr/>
          </p:nvSpPr>
          <p:spPr>
            <a:xfrm>
              <a:off x="5620327" y="2238226"/>
              <a:ext cx="459058" cy="33352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sp>
        <p:nvSpPr>
          <p:cNvPr id="19" name="BlokTextu 18">
            <a:extLst>
              <a:ext uri="{FF2B5EF4-FFF2-40B4-BE49-F238E27FC236}">
                <a16:creationId xmlns:a16="http://schemas.microsoft.com/office/drawing/2014/main" id="{4C2699B1-235C-A00B-37C3-88A924F4BE78}"/>
              </a:ext>
            </a:extLst>
          </p:cNvPr>
          <p:cNvSpPr txBox="1"/>
          <p:nvPr/>
        </p:nvSpPr>
        <p:spPr>
          <a:xfrm>
            <a:off x="2949160" y="1543354"/>
            <a:ext cx="60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</a:t>
            </a:r>
            <a:r>
              <a:rPr 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</a:t>
            </a:r>
            <a:r>
              <a:rPr lang="en-GB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yer</a:t>
            </a:r>
            <a:endParaRPr lang="uk-UA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Rovná spojovacia šípka 9">
            <a:extLst>
              <a:ext uri="{FF2B5EF4-FFF2-40B4-BE49-F238E27FC236}">
                <a16:creationId xmlns:a16="http://schemas.microsoft.com/office/drawing/2014/main" id="{70356D0C-FBA6-A306-1437-4E2ACEA23A93}"/>
              </a:ext>
            </a:extLst>
          </p:cNvPr>
          <p:cNvCxnSpPr>
            <a:cxnSpLocks/>
          </p:cNvCxnSpPr>
          <p:nvPr/>
        </p:nvCxnSpPr>
        <p:spPr>
          <a:xfrm>
            <a:off x="2281381" y="2152069"/>
            <a:ext cx="872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Rovná spojovacia šípka 13">
            <a:extLst>
              <a:ext uri="{FF2B5EF4-FFF2-40B4-BE49-F238E27FC236}">
                <a16:creationId xmlns:a16="http://schemas.microsoft.com/office/drawing/2014/main" id="{BA8D6830-F936-DE87-DC10-1A12C136EF8D}"/>
              </a:ext>
            </a:extLst>
          </p:cNvPr>
          <p:cNvCxnSpPr>
            <a:cxnSpLocks/>
          </p:cNvCxnSpPr>
          <p:nvPr/>
        </p:nvCxnSpPr>
        <p:spPr>
          <a:xfrm>
            <a:off x="1884217" y="2435453"/>
            <a:ext cx="1270001" cy="21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Rovná spojovacia šípka 16">
            <a:extLst>
              <a:ext uri="{FF2B5EF4-FFF2-40B4-BE49-F238E27FC236}">
                <a16:creationId xmlns:a16="http://schemas.microsoft.com/office/drawing/2014/main" id="{8A5AC14C-2463-4617-CE78-92BD87AA467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637685" y="2781116"/>
            <a:ext cx="1516533" cy="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Rovná spojovacia šípka 23">
            <a:extLst>
              <a:ext uri="{FF2B5EF4-FFF2-40B4-BE49-F238E27FC236}">
                <a16:creationId xmlns:a16="http://schemas.microsoft.com/office/drawing/2014/main" id="{F547C121-1A65-0451-79E2-3A5388BF07C9}"/>
              </a:ext>
            </a:extLst>
          </p:cNvPr>
          <p:cNvCxnSpPr>
            <a:cxnSpLocks/>
          </p:cNvCxnSpPr>
          <p:nvPr/>
        </p:nvCxnSpPr>
        <p:spPr>
          <a:xfrm>
            <a:off x="1338409" y="3091664"/>
            <a:ext cx="1815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Rovná spojovacia šípka 29">
            <a:extLst>
              <a:ext uri="{FF2B5EF4-FFF2-40B4-BE49-F238E27FC236}">
                <a16:creationId xmlns:a16="http://schemas.microsoft.com/office/drawing/2014/main" id="{C9654DB3-3893-C09E-A1E6-F901D564D6E1}"/>
              </a:ext>
            </a:extLst>
          </p:cNvPr>
          <p:cNvCxnSpPr>
            <a:cxnSpLocks/>
          </p:cNvCxnSpPr>
          <p:nvPr/>
        </p:nvCxnSpPr>
        <p:spPr>
          <a:xfrm>
            <a:off x="1340718" y="3428791"/>
            <a:ext cx="1815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Rovná spojovacia šípka 31">
            <a:extLst>
              <a:ext uri="{FF2B5EF4-FFF2-40B4-BE49-F238E27FC236}">
                <a16:creationId xmlns:a16="http://schemas.microsoft.com/office/drawing/2014/main" id="{81FED616-92F5-E3D7-FA2F-453B7E36B496}"/>
              </a:ext>
            </a:extLst>
          </p:cNvPr>
          <p:cNvCxnSpPr>
            <a:cxnSpLocks/>
          </p:cNvCxnSpPr>
          <p:nvPr/>
        </p:nvCxnSpPr>
        <p:spPr>
          <a:xfrm>
            <a:off x="5915890" y="2765727"/>
            <a:ext cx="5204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BlokTextu 19">
            <a:extLst>
              <a:ext uri="{FF2B5EF4-FFF2-40B4-BE49-F238E27FC236}">
                <a16:creationId xmlns:a16="http://schemas.microsoft.com/office/drawing/2014/main" id="{7941DD19-2776-79D2-DA6F-247240FC88FE}"/>
              </a:ext>
            </a:extLst>
          </p:cNvPr>
          <p:cNvSpPr txBox="1"/>
          <p:nvPr/>
        </p:nvSpPr>
        <p:spPr>
          <a:xfrm>
            <a:off x="5468734" y="2188645"/>
            <a:ext cx="654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uk-UA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BlokTextu 20">
            <a:extLst>
              <a:ext uri="{FF2B5EF4-FFF2-40B4-BE49-F238E27FC236}">
                <a16:creationId xmlns:a16="http://schemas.microsoft.com/office/drawing/2014/main" id="{99BBED6E-1270-3699-21AE-0DF3F1F4D9A7}"/>
              </a:ext>
            </a:extLst>
          </p:cNvPr>
          <p:cNvSpPr txBox="1"/>
          <p:nvPr/>
        </p:nvSpPr>
        <p:spPr>
          <a:xfrm>
            <a:off x="4204257" y="1290138"/>
            <a:ext cx="68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layer</a:t>
            </a:r>
            <a:endParaRPr lang="uk-UA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12509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Vývojový diagram: zdržanie 39">
            <a:extLst>
              <a:ext uri="{FF2B5EF4-FFF2-40B4-BE49-F238E27FC236}">
                <a16:creationId xmlns:a16="http://schemas.microsoft.com/office/drawing/2014/main" id="{AA141038-5973-4C0A-6A34-67CA765F69AD}"/>
              </a:ext>
            </a:extLst>
          </p:cNvPr>
          <p:cNvSpPr/>
          <p:nvPr/>
        </p:nvSpPr>
        <p:spPr>
          <a:xfrm rot="16200000">
            <a:off x="4289344" y="1038353"/>
            <a:ext cx="4477821" cy="3674701"/>
          </a:xfrm>
          <a:prstGeom prst="flowChartDelay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Vývojový diagram: zdržanie 38">
            <a:extLst>
              <a:ext uri="{FF2B5EF4-FFF2-40B4-BE49-F238E27FC236}">
                <a16:creationId xmlns:a16="http://schemas.microsoft.com/office/drawing/2014/main" id="{4E2FE6E1-AAC2-5302-379D-9B60E81C7A32}"/>
              </a:ext>
            </a:extLst>
          </p:cNvPr>
          <p:cNvSpPr/>
          <p:nvPr/>
        </p:nvSpPr>
        <p:spPr>
          <a:xfrm rot="16200000">
            <a:off x="495739" y="1067238"/>
            <a:ext cx="4477821" cy="3674701"/>
          </a:xfrm>
          <a:prstGeom prst="flowChartDelay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C081FBC6-BF23-3EE2-5B33-08E81834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5598" y="375002"/>
            <a:ext cx="2632800" cy="572700"/>
          </a:xfrm>
        </p:spPr>
        <p:txBody>
          <a:bodyPr/>
          <a:lstStyle/>
          <a:p>
            <a:r>
              <a:rPr lang="sk-SK" sz="2200" b="0" dirty="0">
                <a:solidFill>
                  <a:schemeClr val="accent4"/>
                </a:solidFill>
                <a:latin typeface="Poppins" panose="00000500000000000000" pitchFamily="2" charset="-18"/>
                <a:ea typeface="Gadugi" panose="020B0502040204020203" pitchFamily="34" charset="0"/>
                <a:cs typeface="Poppins" panose="00000500000000000000" pitchFamily="2" charset="-18"/>
              </a:rPr>
              <a:t>21st </a:t>
            </a:r>
            <a:r>
              <a:rPr lang="sk-SK" sz="2400" b="0" dirty="0">
                <a:solidFill>
                  <a:schemeClr val="accent4"/>
                </a:solidFill>
                <a:latin typeface="Poppins" panose="00000500000000000000" pitchFamily="2" charset="-18"/>
                <a:ea typeface="Gadugi" panose="020B0502040204020203" pitchFamily="34" charset="0"/>
                <a:cs typeface="Poppins" panose="00000500000000000000" pitchFamily="2" charset="-18"/>
              </a:rPr>
              <a:t>CENTURY</a:t>
            </a:r>
            <a:br>
              <a:rPr lang="sk-SK" sz="2400" b="0" dirty="0"/>
            </a:br>
            <a:endParaRPr lang="sk-SK" sz="2400" b="0" dirty="0"/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2E24DED7-F4E4-37E8-5505-332B553EF122}"/>
              </a:ext>
            </a:extLst>
          </p:cNvPr>
          <p:cNvSpPr txBox="1"/>
          <p:nvPr/>
        </p:nvSpPr>
        <p:spPr>
          <a:xfrm>
            <a:off x="1849240" y="1125709"/>
            <a:ext cx="1784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dirty="0">
                <a:solidFill>
                  <a:srgbClr val="FFFF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IT WORLD</a:t>
            </a:r>
            <a:endParaRPr lang="en-GB" sz="2400" dirty="0">
              <a:solidFill>
                <a:srgbClr val="FFFF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97382E31-5CC4-97A2-3C0B-644D961FBAE9}"/>
              </a:ext>
            </a:extLst>
          </p:cNvPr>
          <p:cNvSpPr txBox="1"/>
          <p:nvPr/>
        </p:nvSpPr>
        <p:spPr>
          <a:xfrm>
            <a:off x="5512563" y="1121243"/>
            <a:ext cx="2070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400" dirty="0">
                <a:solidFill>
                  <a:srgbClr val="FFFF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WORLD OF HEALTH</a:t>
            </a: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2EB08227-A459-AFA6-F8A0-F8F8FB37C67A}"/>
              </a:ext>
            </a:extLst>
          </p:cNvPr>
          <p:cNvSpPr txBox="1"/>
          <p:nvPr/>
        </p:nvSpPr>
        <p:spPr>
          <a:xfrm>
            <a:off x="2789806" y="1940240"/>
            <a:ext cx="1747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rgbClr val="F2F9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k-SK" dirty="0"/>
              <a:t>ARTIFICIAL INTELLIGENCE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4C77466F-7770-1EDE-63C4-4E0AE1EE72B2}"/>
              </a:ext>
            </a:extLst>
          </p:cNvPr>
          <p:cNvSpPr txBox="1"/>
          <p:nvPr/>
        </p:nvSpPr>
        <p:spPr>
          <a:xfrm>
            <a:off x="2854151" y="4260594"/>
            <a:ext cx="161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rgbClr val="F2F9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k-SK" dirty="0"/>
              <a:t>NEURAL NETWORKS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6826FEF8-3F98-FCA9-3802-7502AEE8BE2A}"/>
              </a:ext>
            </a:extLst>
          </p:cNvPr>
          <p:cNvSpPr txBox="1"/>
          <p:nvPr/>
        </p:nvSpPr>
        <p:spPr>
          <a:xfrm>
            <a:off x="1071711" y="4260594"/>
            <a:ext cx="1551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rgbClr val="F2F9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k-SK" dirty="0"/>
              <a:t>MACHINE LEARNING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B2CD5951-D020-E632-29A7-FBE9DE5CDC42}"/>
              </a:ext>
            </a:extLst>
          </p:cNvPr>
          <p:cNvSpPr txBox="1"/>
          <p:nvPr/>
        </p:nvSpPr>
        <p:spPr>
          <a:xfrm>
            <a:off x="897298" y="2051937"/>
            <a:ext cx="189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solidFill>
                  <a:srgbClr val="F2F9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MOBILE DEVICES</a:t>
            </a:r>
            <a:endParaRPr lang="sk-SK" sz="11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Obrázok 21">
            <a:extLst>
              <a:ext uri="{FF2B5EF4-FFF2-40B4-BE49-F238E27FC236}">
                <a16:creationId xmlns:a16="http://schemas.microsoft.com/office/drawing/2014/main" id="{CE3F4A29-AF77-DCE7-9FF9-ECF4AC7FA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8" t="27286" r="27863" b="27624"/>
          <a:stretch/>
        </p:blipFill>
        <p:spPr>
          <a:xfrm>
            <a:off x="1878610" y="2390491"/>
            <a:ext cx="1725504" cy="1805231"/>
          </a:xfrm>
          <a:prstGeom prst="rect">
            <a:avLst/>
          </a:prstGeom>
        </p:spPr>
      </p:pic>
      <p:pic>
        <p:nvPicPr>
          <p:cNvPr id="24" name="Obrázok 23">
            <a:extLst>
              <a:ext uri="{FF2B5EF4-FFF2-40B4-BE49-F238E27FC236}">
                <a16:creationId xmlns:a16="http://schemas.microsoft.com/office/drawing/2014/main" id="{6003F50C-CF56-85EC-D759-101E4A38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46" t="26006" r="25861" b="26169"/>
          <a:stretch/>
        </p:blipFill>
        <p:spPr>
          <a:xfrm>
            <a:off x="5733481" y="2523583"/>
            <a:ext cx="1629054" cy="1672139"/>
          </a:xfrm>
          <a:prstGeom prst="rect">
            <a:avLst/>
          </a:prstGeom>
        </p:spPr>
      </p:pic>
      <p:sp>
        <p:nvSpPr>
          <p:cNvPr id="25" name="BlokTextu 24">
            <a:extLst>
              <a:ext uri="{FF2B5EF4-FFF2-40B4-BE49-F238E27FC236}">
                <a16:creationId xmlns:a16="http://schemas.microsoft.com/office/drawing/2014/main" id="{D3B636CD-E647-3E41-D7E9-5AAA5824C57B}"/>
              </a:ext>
            </a:extLst>
          </p:cNvPr>
          <p:cNvSpPr txBox="1"/>
          <p:nvPr/>
        </p:nvSpPr>
        <p:spPr>
          <a:xfrm>
            <a:off x="5294941" y="2000087"/>
            <a:ext cx="2506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rgbClr val="F2F9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k-SK" dirty="0"/>
              <a:t>NEURODEGENERATIVE DISEASES</a:t>
            </a:r>
          </a:p>
        </p:txBody>
      </p:sp>
      <p:sp>
        <p:nvSpPr>
          <p:cNvPr id="26" name="BlokTextu 25">
            <a:extLst>
              <a:ext uri="{FF2B5EF4-FFF2-40B4-BE49-F238E27FC236}">
                <a16:creationId xmlns:a16="http://schemas.microsoft.com/office/drawing/2014/main" id="{4D42EC0E-D22A-7C56-8C2E-DF939DF46060}"/>
              </a:ext>
            </a:extLst>
          </p:cNvPr>
          <p:cNvSpPr txBox="1"/>
          <p:nvPr/>
        </p:nvSpPr>
        <p:spPr>
          <a:xfrm>
            <a:off x="4472980" y="4260594"/>
            <a:ext cx="2506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rgbClr val="F2F9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k-SK" dirty="0"/>
              <a:t>ALZHEIMER‘S </a:t>
            </a:r>
          </a:p>
          <a:p>
            <a:r>
              <a:rPr lang="sk-SK" dirty="0"/>
              <a:t>DISEASE (AD)</a:t>
            </a:r>
          </a:p>
        </p:txBody>
      </p:sp>
      <p:sp>
        <p:nvSpPr>
          <p:cNvPr id="27" name="BlokTextu 26">
            <a:extLst>
              <a:ext uri="{FF2B5EF4-FFF2-40B4-BE49-F238E27FC236}">
                <a16:creationId xmlns:a16="http://schemas.microsoft.com/office/drawing/2014/main" id="{D0064EC5-0C8D-B801-559C-A9E716B70B3F}"/>
              </a:ext>
            </a:extLst>
          </p:cNvPr>
          <p:cNvSpPr txBox="1"/>
          <p:nvPr/>
        </p:nvSpPr>
        <p:spPr>
          <a:xfrm>
            <a:off x="6330387" y="4261146"/>
            <a:ext cx="2506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>
                <a:solidFill>
                  <a:srgbClr val="F2F9C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sk-SK" dirty="0"/>
              <a:t>PARKINSON‘S </a:t>
            </a:r>
          </a:p>
          <a:p>
            <a:r>
              <a:rPr lang="sk-SK" dirty="0"/>
              <a:t>DISEASE (PD)</a:t>
            </a:r>
          </a:p>
        </p:txBody>
      </p:sp>
    </p:spTree>
    <p:extLst>
      <p:ext uri="{BB962C8B-B14F-4D97-AF65-F5344CB8AC3E}">
        <p14:creationId xmlns:p14="http://schemas.microsoft.com/office/powerpoint/2010/main" val="300091901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0B68FE67-EBDC-E567-1A29-9A335A57C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726" y="440553"/>
            <a:ext cx="6673273" cy="572700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Explanation of a neural network </a:t>
            </a:r>
            <a:endParaRPr lang="uk-UA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Obrázok 3" descr="Obrázok, na ktorom je text, snímka obrazovky, diagram, písmo&#10;&#10;Automaticky generovaný popis">
            <a:extLst>
              <a:ext uri="{FF2B5EF4-FFF2-40B4-BE49-F238E27FC236}">
                <a16:creationId xmlns:a16="http://schemas.microsoft.com/office/drawing/2014/main" id="{7902DE69-68DB-6AE9-B212-7D0B1355F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4" t="8565" r="2680" b="12908"/>
          <a:stretch/>
        </p:blipFill>
        <p:spPr>
          <a:xfrm>
            <a:off x="1510022" y="1316099"/>
            <a:ext cx="6123956" cy="34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3232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71A016-4BC8-BBEF-0C38-4A42C966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00588"/>
            <a:ext cx="7704000" cy="572700"/>
          </a:xfrm>
        </p:spPr>
        <p:txBody>
          <a:bodyPr/>
          <a:lstStyle/>
          <a:p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CLASSIFIERS</a:t>
            </a:r>
            <a:endParaRPr lang="uk-UA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Vývojový diagram: zdržanie 3">
            <a:extLst>
              <a:ext uri="{FF2B5EF4-FFF2-40B4-BE49-F238E27FC236}">
                <a16:creationId xmlns:a16="http://schemas.microsoft.com/office/drawing/2014/main" id="{BE9ED74D-A82A-B828-8AA2-2B4A6E93C98A}"/>
              </a:ext>
            </a:extLst>
          </p:cNvPr>
          <p:cNvSpPr/>
          <p:nvPr/>
        </p:nvSpPr>
        <p:spPr>
          <a:xfrm rot="16200000">
            <a:off x="-155049" y="2499690"/>
            <a:ext cx="3586038" cy="1701582"/>
          </a:xfrm>
          <a:prstGeom prst="flowChartDelay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Vývojový diagram: zdržanie 4">
            <a:extLst>
              <a:ext uri="{FF2B5EF4-FFF2-40B4-BE49-F238E27FC236}">
                <a16:creationId xmlns:a16="http://schemas.microsoft.com/office/drawing/2014/main" id="{787FEEA7-1CA0-C562-B23B-A37D1F5DD3EC}"/>
              </a:ext>
            </a:extLst>
          </p:cNvPr>
          <p:cNvSpPr/>
          <p:nvPr/>
        </p:nvSpPr>
        <p:spPr>
          <a:xfrm rot="16200000">
            <a:off x="1775959" y="2499690"/>
            <a:ext cx="3586038" cy="1701582"/>
          </a:xfrm>
          <a:prstGeom prst="flowChartDelay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Vývojový diagram: zdržanie 5">
            <a:extLst>
              <a:ext uri="{FF2B5EF4-FFF2-40B4-BE49-F238E27FC236}">
                <a16:creationId xmlns:a16="http://schemas.microsoft.com/office/drawing/2014/main" id="{034963BD-CDA0-CC1D-4503-08FD17FBA415}"/>
              </a:ext>
            </a:extLst>
          </p:cNvPr>
          <p:cNvSpPr/>
          <p:nvPr/>
        </p:nvSpPr>
        <p:spPr>
          <a:xfrm rot="16200000">
            <a:off x="3729908" y="2499689"/>
            <a:ext cx="3586038" cy="1701582"/>
          </a:xfrm>
          <a:prstGeom prst="flowChartDelay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Vývojový diagram: zdržanie 6">
            <a:extLst>
              <a:ext uri="{FF2B5EF4-FFF2-40B4-BE49-F238E27FC236}">
                <a16:creationId xmlns:a16="http://schemas.microsoft.com/office/drawing/2014/main" id="{5EA4D1DD-8DEA-790C-D120-D0C01D1E67A7}"/>
              </a:ext>
            </a:extLst>
          </p:cNvPr>
          <p:cNvSpPr/>
          <p:nvPr/>
        </p:nvSpPr>
        <p:spPr>
          <a:xfrm rot="16200000">
            <a:off x="5683858" y="2499690"/>
            <a:ext cx="3586038" cy="1701582"/>
          </a:xfrm>
          <a:prstGeom prst="flowChartDelay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B2E42490-86E0-C2C1-D211-173A4B86B75A}"/>
              </a:ext>
            </a:extLst>
          </p:cNvPr>
          <p:cNvSpPr txBox="1"/>
          <p:nvPr/>
        </p:nvSpPr>
        <p:spPr>
          <a:xfrm>
            <a:off x="1025718" y="2070177"/>
            <a:ext cx="118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800" dirty="0">
                <a:solidFill>
                  <a:srgbClr val="F2F9C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RANDOM FOREST</a:t>
            </a: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79AE287B-948E-9231-18BF-81F954569984}"/>
              </a:ext>
            </a:extLst>
          </p:cNvPr>
          <p:cNvSpPr txBox="1"/>
          <p:nvPr/>
        </p:nvSpPr>
        <p:spPr>
          <a:xfrm>
            <a:off x="6884504" y="2070175"/>
            <a:ext cx="123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800" dirty="0">
                <a:solidFill>
                  <a:srgbClr val="F2F9C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ADAPTIVE BOOSTING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EC0F4FEA-7695-F6F1-9A6D-A700CB97C3D7}"/>
              </a:ext>
            </a:extLst>
          </p:cNvPr>
          <p:cNvSpPr txBox="1"/>
          <p:nvPr/>
        </p:nvSpPr>
        <p:spPr>
          <a:xfrm>
            <a:off x="4930554" y="2070176"/>
            <a:ext cx="1184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800" dirty="0">
                <a:solidFill>
                  <a:srgbClr val="F2F9C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SUPPORT</a:t>
            </a:r>
            <a:br>
              <a:rPr lang="sk-SK" sz="1800" dirty="0">
                <a:solidFill>
                  <a:srgbClr val="F2F9C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sk-SK" sz="1800" dirty="0">
                <a:solidFill>
                  <a:srgbClr val="F2F9C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VECTOR</a:t>
            </a:r>
            <a:br>
              <a:rPr lang="sk-SK" sz="1800" dirty="0">
                <a:solidFill>
                  <a:srgbClr val="F2F9C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sk-SK" sz="1800" dirty="0">
                <a:solidFill>
                  <a:srgbClr val="F2F9C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MACHINE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498E8DCC-1A1A-2D0D-A5FA-C1E20E9E74D8}"/>
              </a:ext>
            </a:extLst>
          </p:cNvPr>
          <p:cNvSpPr txBox="1"/>
          <p:nvPr/>
        </p:nvSpPr>
        <p:spPr>
          <a:xfrm>
            <a:off x="2877586" y="2070175"/>
            <a:ext cx="1382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800" dirty="0">
                <a:solidFill>
                  <a:srgbClr val="F2F9C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LOGISTIC REGRESSION</a:t>
            </a:r>
          </a:p>
        </p:txBody>
      </p:sp>
      <p:pic>
        <p:nvPicPr>
          <p:cNvPr id="17" name="Obrázok 16">
            <a:extLst>
              <a:ext uri="{FF2B5EF4-FFF2-40B4-BE49-F238E27FC236}">
                <a16:creationId xmlns:a16="http://schemas.microsoft.com/office/drawing/2014/main" id="{33D2356E-6C8E-F21E-6866-A68DCA9C51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0" t="30955" r="27914" b="30045"/>
          <a:stretch/>
        </p:blipFill>
        <p:spPr>
          <a:xfrm>
            <a:off x="2877585" y="3229220"/>
            <a:ext cx="1382781" cy="1179113"/>
          </a:xfrm>
          <a:prstGeom prst="rect">
            <a:avLst/>
          </a:prstGeom>
        </p:spPr>
      </p:pic>
      <p:pic>
        <p:nvPicPr>
          <p:cNvPr id="19" name="Obrázok 18">
            <a:extLst>
              <a:ext uri="{FF2B5EF4-FFF2-40B4-BE49-F238E27FC236}">
                <a16:creationId xmlns:a16="http://schemas.microsoft.com/office/drawing/2014/main" id="{2F28ADDA-2DE3-2DED-776D-40AB48C08C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94" t="28700" r="27459" b="28501"/>
          <a:stretch/>
        </p:blipFill>
        <p:spPr>
          <a:xfrm>
            <a:off x="4844033" y="3215275"/>
            <a:ext cx="1350780" cy="1321476"/>
          </a:xfrm>
          <a:prstGeom prst="rect">
            <a:avLst/>
          </a:prstGeom>
        </p:spPr>
      </p:pic>
      <p:pic>
        <p:nvPicPr>
          <p:cNvPr id="21" name="Obrázok 20">
            <a:extLst>
              <a:ext uri="{FF2B5EF4-FFF2-40B4-BE49-F238E27FC236}">
                <a16:creationId xmlns:a16="http://schemas.microsoft.com/office/drawing/2014/main" id="{9FAF010C-245C-4549-7CC4-49F37CF85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11" t="37070" r="38145" b="38169"/>
          <a:stretch/>
        </p:blipFill>
        <p:spPr>
          <a:xfrm>
            <a:off x="942317" y="3242210"/>
            <a:ext cx="671531" cy="706259"/>
          </a:xfrm>
          <a:prstGeom prst="rect">
            <a:avLst/>
          </a:prstGeom>
        </p:spPr>
      </p:pic>
      <p:pic>
        <p:nvPicPr>
          <p:cNvPr id="22" name="Obrázok 21">
            <a:extLst>
              <a:ext uri="{FF2B5EF4-FFF2-40B4-BE49-F238E27FC236}">
                <a16:creationId xmlns:a16="http://schemas.microsoft.com/office/drawing/2014/main" id="{BBB811BB-8922-E008-773B-F03216672A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11" t="37070" r="38145" b="38169"/>
          <a:stretch/>
        </p:blipFill>
        <p:spPr>
          <a:xfrm>
            <a:off x="1507507" y="2972282"/>
            <a:ext cx="671531" cy="706259"/>
          </a:xfrm>
          <a:prstGeom prst="rect">
            <a:avLst/>
          </a:prstGeom>
        </p:spPr>
      </p:pic>
      <p:pic>
        <p:nvPicPr>
          <p:cNvPr id="23" name="Obrázok 22">
            <a:extLst>
              <a:ext uri="{FF2B5EF4-FFF2-40B4-BE49-F238E27FC236}">
                <a16:creationId xmlns:a16="http://schemas.microsoft.com/office/drawing/2014/main" id="{D0B748CB-9415-7710-07C7-B647FDF2AD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11" t="37070" r="38145" b="38169"/>
          <a:stretch/>
        </p:blipFill>
        <p:spPr>
          <a:xfrm>
            <a:off x="1461881" y="3673524"/>
            <a:ext cx="671531" cy="706259"/>
          </a:xfrm>
          <a:prstGeom prst="rect">
            <a:avLst/>
          </a:prstGeom>
        </p:spPr>
      </p:pic>
      <p:sp>
        <p:nvSpPr>
          <p:cNvPr id="26" name="Pravá zložená zátvorka 25">
            <a:extLst>
              <a:ext uri="{FF2B5EF4-FFF2-40B4-BE49-F238E27FC236}">
                <a16:creationId xmlns:a16="http://schemas.microsoft.com/office/drawing/2014/main" id="{D2E1E2FE-3CCC-D47F-E87F-9F6D440630A3}"/>
              </a:ext>
            </a:extLst>
          </p:cNvPr>
          <p:cNvSpPr/>
          <p:nvPr/>
        </p:nvSpPr>
        <p:spPr>
          <a:xfrm rot="5400000">
            <a:off x="7447034" y="3121364"/>
            <a:ext cx="140779" cy="1368519"/>
          </a:xfrm>
          <a:prstGeom prst="rightBrace">
            <a:avLst>
              <a:gd name="adj1" fmla="val 8333"/>
              <a:gd name="adj2" fmla="val 49487"/>
            </a:avLst>
          </a:prstGeom>
          <a:ln>
            <a:solidFill>
              <a:schemeClr val="bg1">
                <a:lumMod val="20000"/>
                <a:lumOff val="8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8" name="Obrázok 27">
            <a:extLst>
              <a:ext uri="{FF2B5EF4-FFF2-40B4-BE49-F238E27FC236}">
                <a16:creationId xmlns:a16="http://schemas.microsoft.com/office/drawing/2014/main" id="{8F1F6B53-E599-45FD-9295-AA1356AB9F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75" t="22508" r="18184" b="32420"/>
          <a:stretch/>
        </p:blipFill>
        <p:spPr>
          <a:xfrm>
            <a:off x="6692584" y="3229219"/>
            <a:ext cx="1677943" cy="117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7414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C31363-8E9F-35A3-1646-541F4678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  <a:r>
              <a:rPr lang="sk-SK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of </a:t>
            </a:r>
            <a:r>
              <a:rPr lang="sk-SK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evaluation</a:t>
            </a:r>
            <a:endParaRPr lang="uk-UA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Tabuľka 4">
            <a:extLst>
              <a:ext uri="{FF2B5EF4-FFF2-40B4-BE49-F238E27FC236}">
                <a16:creationId xmlns:a16="http://schemas.microsoft.com/office/drawing/2014/main" id="{09FFCC92-ED92-A0E9-CFE9-F36F84A16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13174"/>
              </p:ext>
            </p:extLst>
          </p:nvPr>
        </p:nvGraphicFramePr>
        <p:xfrm>
          <a:off x="4608609" y="1973896"/>
          <a:ext cx="2840686" cy="16113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343">
                  <a:extLst>
                    <a:ext uri="{9D8B030D-6E8A-4147-A177-3AD203B41FA5}">
                      <a16:colId xmlns:a16="http://schemas.microsoft.com/office/drawing/2014/main" val="3283019625"/>
                    </a:ext>
                  </a:extLst>
                </a:gridCol>
                <a:gridCol w="1420343">
                  <a:extLst>
                    <a:ext uri="{9D8B030D-6E8A-4147-A177-3AD203B41FA5}">
                      <a16:colId xmlns:a16="http://schemas.microsoft.com/office/drawing/2014/main" val="4238816472"/>
                    </a:ext>
                  </a:extLst>
                </a:gridCol>
              </a:tblGrid>
              <a:tr h="80566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TP</a:t>
                      </a:r>
                      <a:endParaRPr lang="uk-UA" sz="16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F</a:t>
                      </a:r>
                      <a:r>
                        <a:rPr lang="sk-SK" sz="1600" u="none" strike="noStrike" dirty="0">
                          <a:effectLst/>
                        </a:rPr>
                        <a:t>P</a:t>
                      </a:r>
                      <a:endParaRPr lang="uk-UA" sz="16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880973"/>
                  </a:ext>
                </a:extLst>
              </a:tr>
              <a:tr h="80566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F</a:t>
                      </a:r>
                      <a:r>
                        <a:rPr lang="sk-SK" sz="1600" u="none" strike="noStrike" dirty="0">
                          <a:effectLst/>
                        </a:rPr>
                        <a:t>N</a:t>
                      </a:r>
                      <a:endParaRPr lang="uk-UA" sz="1600" b="0" i="0" u="none" strike="noStrike" dirty="0">
                        <a:solidFill>
                          <a:srgbClr val="9C000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TN</a:t>
                      </a:r>
                      <a:endParaRPr lang="uk-UA" sz="16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122750"/>
                  </a:ext>
                </a:extLst>
              </a:tr>
            </a:tbl>
          </a:graphicData>
        </a:graphic>
      </p:graphicFrame>
      <p:sp>
        <p:nvSpPr>
          <p:cNvPr id="7" name="BlokTextu 6">
            <a:extLst>
              <a:ext uri="{FF2B5EF4-FFF2-40B4-BE49-F238E27FC236}">
                <a16:creationId xmlns:a16="http://schemas.microsoft.com/office/drawing/2014/main" id="{41CA3610-6D3A-F9FF-B0D8-BB4912D58527}"/>
              </a:ext>
            </a:extLst>
          </p:cNvPr>
          <p:cNvSpPr txBox="1"/>
          <p:nvPr/>
        </p:nvSpPr>
        <p:spPr>
          <a:xfrm>
            <a:off x="4608610" y="1666122"/>
            <a:ext cx="142273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sk-SK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Positive</a:t>
            </a:r>
            <a:r>
              <a:rPr lang="sk-SK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6BA14D87-6165-7E5B-509D-F303BDFB1FA9}"/>
              </a:ext>
            </a:extLst>
          </p:cNvPr>
          <p:cNvSpPr txBox="1"/>
          <p:nvPr/>
        </p:nvSpPr>
        <p:spPr>
          <a:xfrm>
            <a:off x="4208498" y="1965958"/>
            <a:ext cx="400110" cy="805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270" wrap="square">
            <a:spAutoFit/>
          </a:bodyPr>
          <a:lstStyle/>
          <a:p>
            <a:pPr algn="ctr"/>
            <a:r>
              <a:rPr lang="sk-SK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Positive</a:t>
            </a:r>
            <a:r>
              <a:rPr lang="sk-SK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9" name="BlokTextu 8">
            <a:extLst>
              <a:ext uri="{FF2B5EF4-FFF2-40B4-BE49-F238E27FC236}">
                <a16:creationId xmlns:a16="http://schemas.microsoft.com/office/drawing/2014/main" id="{688F4924-1E0E-0D29-FB22-45F3CD7E86E9}"/>
              </a:ext>
            </a:extLst>
          </p:cNvPr>
          <p:cNvSpPr txBox="1"/>
          <p:nvPr/>
        </p:nvSpPr>
        <p:spPr>
          <a:xfrm>
            <a:off x="6026559" y="1662151"/>
            <a:ext cx="1422736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pPr algn="ctr"/>
            <a:r>
              <a:rPr lang="sk-SK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Negative</a:t>
            </a:r>
            <a:r>
              <a:rPr lang="sk-SK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A4DA054E-716C-C4C5-3916-0A52872FB54E}"/>
              </a:ext>
            </a:extLst>
          </p:cNvPr>
          <p:cNvSpPr txBox="1"/>
          <p:nvPr/>
        </p:nvSpPr>
        <p:spPr>
          <a:xfrm>
            <a:off x="4208498" y="2779566"/>
            <a:ext cx="400110" cy="8056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vert270" wrap="square">
            <a:spAutoFit/>
          </a:bodyPr>
          <a:lstStyle/>
          <a:p>
            <a:pPr algn="ctr"/>
            <a:r>
              <a:rPr lang="sk-SK" sz="14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Negative</a:t>
            </a:r>
            <a:r>
              <a:rPr lang="sk-SK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BlokTextu 16">
                <a:extLst>
                  <a:ext uri="{FF2B5EF4-FFF2-40B4-BE49-F238E27FC236}">
                    <a16:creationId xmlns:a16="http://schemas.microsoft.com/office/drawing/2014/main" id="{87EE4011-192B-1B58-9FD0-1483397540AC}"/>
                  </a:ext>
                </a:extLst>
              </p:cNvPr>
              <p:cNvSpPr txBox="1"/>
              <p:nvPr/>
            </p:nvSpPr>
            <p:spPr>
              <a:xfrm>
                <a:off x="1122386" y="2954415"/>
                <a:ext cx="3135578" cy="430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sk-SK" b="1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Sensitivity</a:t>
                </a:r>
                <a:r>
                  <a:rPr lang="en-US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𝑻𝑷</m:t>
                        </m:r>
                      </m:num>
                      <m:den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𝑭𝑵</m:t>
                        </m:r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𝑻𝑷</m:t>
                        </m:r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uk-UA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BlokTextu 16">
                <a:extLst>
                  <a:ext uri="{FF2B5EF4-FFF2-40B4-BE49-F238E27FC236}">
                    <a16:creationId xmlns:a16="http://schemas.microsoft.com/office/drawing/2014/main" id="{87EE4011-192B-1B58-9FD0-148339754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86" y="2954415"/>
                <a:ext cx="3135578" cy="430374"/>
              </a:xfrm>
              <a:prstGeom prst="rect">
                <a:avLst/>
              </a:prstGeom>
              <a:blipFill>
                <a:blip r:embed="rId2"/>
                <a:stretch>
                  <a:fillRect l="-584" b="-571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BlokTextu 18">
                <a:extLst>
                  <a:ext uri="{FF2B5EF4-FFF2-40B4-BE49-F238E27FC236}">
                    <a16:creationId xmlns:a16="http://schemas.microsoft.com/office/drawing/2014/main" id="{F8FE5BD1-761B-CFF1-0DC8-DE59047019CD}"/>
                  </a:ext>
                </a:extLst>
              </p:cNvPr>
              <p:cNvSpPr txBox="1"/>
              <p:nvPr/>
            </p:nvSpPr>
            <p:spPr>
              <a:xfrm>
                <a:off x="1122385" y="2360430"/>
                <a:ext cx="4572000" cy="430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sk-SK" b="1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Specificity</a:t>
                </a:r>
                <a:r>
                  <a:rPr lang="en-GB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𝑻𝑵</m:t>
                        </m:r>
                      </m:num>
                      <m:den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𝑻𝑵</m:t>
                        </m:r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𝑭𝑷</m:t>
                        </m:r>
                        <m:r>
                          <a:rPr lang="en-GB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uk-UA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BlokTextu 18">
                <a:extLst>
                  <a:ext uri="{FF2B5EF4-FFF2-40B4-BE49-F238E27FC236}">
                    <a16:creationId xmlns:a16="http://schemas.microsoft.com/office/drawing/2014/main" id="{F8FE5BD1-761B-CFF1-0DC8-DE5904701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85" y="2360430"/>
                <a:ext cx="4572000" cy="430374"/>
              </a:xfrm>
              <a:prstGeom prst="rect">
                <a:avLst/>
              </a:prstGeom>
              <a:blipFill>
                <a:blip r:embed="rId3"/>
                <a:stretch>
                  <a:fillRect l="-400" b="-4225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lokTextu 2">
            <a:extLst>
              <a:ext uri="{FF2B5EF4-FFF2-40B4-BE49-F238E27FC236}">
                <a16:creationId xmlns:a16="http://schemas.microsoft.com/office/drawing/2014/main" id="{14003DD9-D77E-42F4-2337-9046825A9A07}"/>
              </a:ext>
            </a:extLst>
          </p:cNvPr>
          <p:cNvSpPr txBox="1"/>
          <p:nvPr/>
        </p:nvSpPr>
        <p:spPr>
          <a:xfrm>
            <a:off x="4572000" y="3893008"/>
            <a:ext cx="2877295" cy="56938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sk-SK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Specificity</a:t>
            </a:r>
            <a:r>
              <a:rPr lang="en-GB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 </a:t>
            </a:r>
            <a:r>
              <a:rPr lang="uk-UA" sz="1200" i="0" u="none" strike="noStrik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95%</a:t>
            </a:r>
            <a:endParaRPr lang="en-GB" sz="1200" i="0" u="none" strike="noStrik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7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sk-SK" sz="12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Sensitivity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sk-SK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85</a:t>
            </a:r>
            <a:r>
              <a:rPr lang="uk-UA" sz="1200" i="0" u="none" strike="noStrik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</a:t>
            </a:r>
            <a:endParaRPr lang="en-GB" sz="1200" i="0" u="none" strike="noStrike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3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D4B3FD8C-A630-6F5F-5B78-85CE9DD40E56}"/>
              </a:ext>
            </a:extLst>
          </p:cNvPr>
          <p:cNvSpPr/>
          <p:nvPr/>
        </p:nvSpPr>
        <p:spPr>
          <a:xfrm>
            <a:off x="0" y="658090"/>
            <a:ext cx="7876309" cy="369223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BC31363-8E9F-35A3-1646-541F4678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513" y="949503"/>
            <a:ext cx="5098261" cy="572700"/>
          </a:xfrm>
        </p:spPr>
        <p:txBody>
          <a:bodyPr/>
          <a:lstStyle/>
          <a:p>
            <a:pPr algn="l"/>
            <a:r>
              <a:rPr lang="sk-SK" sz="2800" b="0" dirty="0">
                <a:solidFill>
                  <a:schemeClr val="accent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EWA PUBLIC APP</a:t>
            </a:r>
            <a:endParaRPr lang="uk-UA" sz="2800" b="0" dirty="0">
              <a:solidFill>
                <a:schemeClr val="accent5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4346BB33-B957-64F8-D6C6-3719BE7D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81" y="1838226"/>
            <a:ext cx="1103015" cy="1935114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F87B36E7-D573-CA5F-8CC3-03D644C1F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67" y="1838222"/>
            <a:ext cx="1103015" cy="1935114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F4E784A0-66CC-39F5-0251-B31F3E8C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00" y="1838222"/>
            <a:ext cx="1103016" cy="1935115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79196F8F-B620-CB89-AEC5-FAA4FEFB4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225" y="1838225"/>
            <a:ext cx="1103016" cy="1935115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7B4890B1-89A4-4431-B049-104BFB33C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3033" y="1838222"/>
            <a:ext cx="1103016" cy="1935115"/>
          </a:xfrm>
          <a:prstGeom prst="rect">
            <a:avLst/>
          </a:prstGeom>
        </p:spPr>
      </p:pic>
      <p:pic>
        <p:nvPicPr>
          <p:cNvPr id="3" name="Google Shape;100;p22">
            <a:extLst>
              <a:ext uri="{FF2B5EF4-FFF2-40B4-BE49-F238E27FC236}">
                <a16:creationId xmlns:a16="http://schemas.microsoft.com/office/drawing/2014/main" id="{C43EABDD-FFAC-ED46-E772-11214D9E2E3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2661" y="250340"/>
            <a:ext cx="2028826" cy="13983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7539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740E736B-A6C9-159E-55C5-D1D105436D76}"/>
              </a:ext>
            </a:extLst>
          </p:cNvPr>
          <p:cNvSpPr/>
          <p:nvPr/>
        </p:nvSpPr>
        <p:spPr>
          <a:xfrm>
            <a:off x="-23854" y="831164"/>
            <a:ext cx="9167854" cy="348117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Nadpis 1">
            <a:extLst>
              <a:ext uri="{FF2B5EF4-FFF2-40B4-BE49-F238E27FC236}">
                <a16:creationId xmlns:a16="http://schemas.microsoft.com/office/drawing/2014/main" id="{E2C6AB6B-EC17-9765-CACB-BB1AFDAC7503}"/>
              </a:ext>
            </a:extLst>
          </p:cNvPr>
          <p:cNvSpPr txBox="1">
            <a:spLocks/>
          </p:cNvSpPr>
          <p:nvPr/>
        </p:nvSpPr>
        <p:spPr>
          <a:xfrm>
            <a:off x="226562" y="1295093"/>
            <a:ext cx="334081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dirty="0">
                <a:solidFill>
                  <a:schemeClr val="accent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IT PRODUCT OF THE YEAR </a:t>
            </a:r>
            <a:r>
              <a:rPr lang="sk-SK" dirty="0">
                <a:solidFill>
                  <a:schemeClr val="accent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2023</a:t>
            </a:r>
            <a:endParaRPr lang="uk-UA" dirty="0">
              <a:solidFill>
                <a:schemeClr val="accent5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BlokTextu 15">
            <a:extLst>
              <a:ext uri="{FF2B5EF4-FFF2-40B4-BE49-F238E27FC236}">
                <a16:creationId xmlns:a16="http://schemas.microsoft.com/office/drawing/2014/main" id="{B6759921-1D82-F5BE-68DA-0C2A3C77720F}"/>
              </a:ext>
            </a:extLst>
          </p:cNvPr>
          <p:cNvSpPr txBox="1"/>
          <p:nvPr/>
        </p:nvSpPr>
        <p:spPr>
          <a:xfrm>
            <a:off x="226562" y="2331722"/>
            <a:ext cx="3971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F2F9C7"/>
              </a:buClr>
            </a:pPr>
            <a:r>
              <a:rPr lang="en-US" sz="16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 the 21st edition of the prestigious IT GALA event, which took place on 19.10.2023 in Bratislava's Edison Park, we received the IT PRODUCT OF THE YEAR 2023 award.</a:t>
            </a:r>
            <a:endParaRPr lang="sk-SK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Obrázok 1">
            <a:extLst>
              <a:ext uri="{FF2B5EF4-FFF2-40B4-BE49-F238E27FC236}">
                <a16:creationId xmlns:a16="http://schemas.microsoft.com/office/drawing/2014/main" id="{F493F4FE-451C-987B-1A27-4C3D88C19F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26" y="1088888"/>
            <a:ext cx="1851635" cy="1388727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0F38C42F-797C-926E-E866-403B64EFA8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030" y="2544266"/>
            <a:ext cx="1183231" cy="1578399"/>
          </a:xfrm>
          <a:prstGeom prst="rect">
            <a:avLst/>
          </a:prstGeom>
        </p:spPr>
      </p:pic>
      <p:pic>
        <p:nvPicPr>
          <p:cNvPr id="4" name="Obrázok 3">
            <a:extLst>
              <a:ext uri="{FF2B5EF4-FFF2-40B4-BE49-F238E27FC236}">
                <a16:creationId xmlns:a16="http://schemas.microsoft.com/office/drawing/2014/main" id="{1A2481CD-AA93-37B0-CB25-F247374680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619" y="1669402"/>
            <a:ext cx="2425815" cy="1616427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1FD24797-D258-68EC-9F90-A2870BFC8A8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-2865568" y="-2734761"/>
            <a:ext cx="4762535" cy="4762535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FC777348-34C6-BA34-AAA6-5E896683DA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7320228" y="3244131"/>
            <a:ext cx="4762535" cy="4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039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095494E-3A3B-F601-9335-F89FC9A2B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70588"/>
            <a:ext cx="7704000" cy="2061925"/>
          </a:xfrm>
        </p:spPr>
        <p:txBody>
          <a:bodyPr/>
          <a:lstStyle/>
          <a:p>
            <a:r>
              <a:rPr lang="en-US" b="1" i="1" dirty="0"/>
              <a:t>Protect the treasure you carry in your head: memories and a healthy mind</a:t>
            </a:r>
            <a:br>
              <a:rPr lang="sk-SK" b="1" dirty="0"/>
            </a:b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6127355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066" y="2690342"/>
            <a:ext cx="3189475" cy="1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2"/>
          <p:cNvSpPr txBox="1">
            <a:spLocks noGrp="1"/>
          </p:cNvSpPr>
          <p:nvPr>
            <p:ph type="ctrTitle" idx="4294967295"/>
          </p:nvPr>
        </p:nvSpPr>
        <p:spPr>
          <a:xfrm>
            <a:off x="0" y="1886758"/>
            <a:ext cx="9144000" cy="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32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Poppins"/>
              </a:rPr>
              <a:t>THANKS FOR YOUR ATTENTION!</a:t>
            </a:r>
            <a:endParaRPr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Poppins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B4BD684F-FD16-E32A-AEE4-63662F794D60}"/>
              </a:ext>
            </a:extLst>
          </p:cNvPr>
          <p:cNvSpPr/>
          <p:nvPr/>
        </p:nvSpPr>
        <p:spPr>
          <a:xfrm>
            <a:off x="0" y="1130481"/>
            <a:ext cx="4806004" cy="315057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8D3AAB0-9BE4-9E2B-0F75-A21CECFE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52" y="1203888"/>
            <a:ext cx="969363" cy="572700"/>
          </a:xfrm>
        </p:spPr>
        <p:txBody>
          <a:bodyPr/>
          <a:lstStyle/>
          <a:p>
            <a:r>
              <a:rPr lang="en-GB" b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NLP</a:t>
            </a:r>
            <a:endParaRPr lang="uk-UA" b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5246780-A281-7952-2F24-E95AB9759BD2}"/>
              </a:ext>
            </a:extLst>
          </p:cNvPr>
          <p:cNvSpPr txBox="1"/>
          <p:nvPr/>
        </p:nvSpPr>
        <p:spPr>
          <a:xfrm>
            <a:off x="720100" y="1776588"/>
            <a:ext cx="4085903" cy="2092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k-SK" sz="18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Natural language processing</a:t>
            </a:r>
            <a:endParaRPr lang="en-GB" sz="18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sk-SK" sz="16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Main tasks: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 and speech processing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morphological analysis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syntactic analysis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lexical analysis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semantic analysis</a:t>
            </a:r>
            <a:endParaRPr lang="uk-UA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28A3DFA2-8138-1BC8-F647-74C052F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43" y="190481"/>
            <a:ext cx="4762535" cy="4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206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4A17AB-E280-B967-706F-AC746770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47505"/>
            <a:ext cx="7704000" cy="572700"/>
          </a:xfrm>
        </p:spPr>
        <p:txBody>
          <a:bodyPr/>
          <a:lstStyle/>
          <a:p>
            <a:r>
              <a:rPr lang="sk-SK" sz="28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EWA project - application </a:t>
            </a:r>
            <a:endParaRPr lang="uk-UA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dĺžnik 2">
            <a:extLst>
              <a:ext uri="{FF2B5EF4-FFF2-40B4-BE49-F238E27FC236}">
                <a16:creationId xmlns:a16="http://schemas.microsoft.com/office/drawing/2014/main" id="{0254CE81-7171-6796-ACE6-3AE1A689E859}"/>
              </a:ext>
            </a:extLst>
          </p:cNvPr>
          <p:cNvSpPr/>
          <p:nvPr/>
        </p:nvSpPr>
        <p:spPr>
          <a:xfrm>
            <a:off x="3129148" y="1234246"/>
            <a:ext cx="5615250" cy="390925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goal - to develop a functional application for detecting early signs of neurodegenerative diseases, especially Alzheimer's disease.</a:t>
            </a:r>
          </a:p>
          <a:p>
            <a:endParaRPr lang="en-GB" sz="18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detection of neurodegenerative disease has a high positive impact on several areas of life and society:</a:t>
            </a:r>
          </a:p>
          <a:p>
            <a:endParaRPr lang="en-US" sz="18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8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sz="18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</a:t>
            </a:r>
            <a:endParaRPr lang="en-GB" sz="18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5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sk-SK" sz="1800" dirty="0" err="1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</a:t>
            </a:r>
            <a:endParaRPr lang="en-GB" sz="18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5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sk-SK" sz="1800" dirty="0" err="1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conomic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uk-UA" dirty="0"/>
          </a:p>
        </p:txBody>
      </p:sp>
      <p:pic>
        <p:nvPicPr>
          <p:cNvPr id="5" name="Obrázok 4" descr="Obrázok, na ktorom je text, mobilný telefón, snímka obrazovky, tablet&#10;&#10;Automaticky generovaný popis">
            <a:extLst>
              <a:ext uri="{FF2B5EF4-FFF2-40B4-BE49-F238E27FC236}">
                <a16:creationId xmlns:a16="http://schemas.microsoft.com/office/drawing/2014/main" id="{4790AACB-599B-C518-93F8-897A03FAB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74" y="1105616"/>
            <a:ext cx="2724419" cy="35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3870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kupina 16">
            <a:extLst>
              <a:ext uri="{FF2B5EF4-FFF2-40B4-BE49-F238E27FC236}">
                <a16:creationId xmlns:a16="http://schemas.microsoft.com/office/drawing/2014/main" id="{8C077B37-9F1C-237B-BC9C-CF878992372D}"/>
              </a:ext>
            </a:extLst>
          </p:cNvPr>
          <p:cNvGrpSpPr/>
          <p:nvPr/>
        </p:nvGrpSpPr>
        <p:grpSpPr>
          <a:xfrm>
            <a:off x="0" y="0"/>
            <a:ext cx="9152136" cy="5143500"/>
            <a:chOff x="0" y="0"/>
            <a:chExt cx="9152136" cy="5143500"/>
          </a:xfrm>
        </p:grpSpPr>
        <p:pic>
          <p:nvPicPr>
            <p:cNvPr id="3" name="Obrázok 2" descr="Obrázok, na ktorom je text, animák&#10;&#10;Automaticky generovaný popis">
              <a:extLst>
                <a:ext uri="{FF2B5EF4-FFF2-40B4-BE49-F238E27FC236}">
                  <a16:creationId xmlns:a16="http://schemas.microsoft.com/office/drawing/2014/main" id="{420E486F-B8C9-31E4-B5B5-AD8C4C42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52136" cy="5143500"/>
            </a:xfrm>
            <a:prstGeom prst="rect">
              <a:avLst/>
            </a:prstGeom>
          </p:spPr>
        </p:pic>
        <p:sp>
          <p:nvSpPr>
            <p:cNvPr id="2" name="Obdĺžnik 1">
              <a:extLst>
                <a:ext uri="{FF2B5EF4-FFF2-40B4-BE49-F238E27FC236}">
                  <a16:creationId xmlns:a16="http://schemas.microsoft.com/office/drawing/2014/main" id="{D8393702-658C-BE4E-E491-DE1E2FB404BF}"/>
                </a:ext>
              </a:extLst>
            </p:cNvPr>
            <p:cNvSpPr/>
            <p:nvPr/>
          </p:nvSpPr>
          <p:spPr>
            <a:xfrm>
              <a:off x="2156691" y="558800"/>
              <a:ext cx="5135418" cy="8128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>
                <a:solidFill>
                  <a:srgbClr val="0D4A6F"/>
                </a:solidFill>
              </a:endParaRPr>
            </a:p>
          </p:txBody>
        </p:sp>
        <p:sp>
          <p:nvSpPr>
            <p:cNvPr id="4" name="BlokTextu 3">
              <a:extLst>
                <a:ext uri="{FF2B5EF4-FFF2-40B4-BE49-F238E27FC236}">
                  <a16:creationId xmlns:a16="http://schemas.microsoft.com/office/drawing/2014/main" id="{19698F5A-B3AC-F082-2673-CF16075D43BD}"/>
                </a:ext>
              </a:extLst>
            </p:cNvPr>
            <p:cNvSpPr txBox="1"/>
            <p:nvPr/>
          </p:nvSpPr>
          <p:spPr>
            <a:xfrm>
              <a:off x="0" y="632691"/>
              <a:ext cx="91521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buClr>
                  <a:schemeClr val="lt2"/>
                </a:buClr>
                <a:buSzPts val="3000"/>
                <a:buFont typeface="Rajdhani"/>
                <a:buNone/>
                <a:defRPr sz="2800" b="1">
                  <a:solidFill>
                    <a:schemeClr val="lt2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Rajdhani"/>
                </a:defRPr>
              </a:lvl1pPr>
              <a:lvl2pPr algn="ctr">
                <a:buClr>
                  <a:schemeClr val="lt2"/>
                </a:buClr>
                <a:buSzPts val="3000"/>
                <a:buFont typeface="Rajdhani"/>
                <a:buNone/>
                <a:defRPr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algn="ctr">
                <a:buClr>
                  <a:schemeClr val="lt2"/>
                </a:buClr>
                <a:buSzPts val="3000"/>
                <a:buFont typeface="Rajdhani"/>
                <a:buNone/>
                <a:defRPr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algn="ctr">
                <a:buClr>
                  <a:schemeClr val="lt2"/>
                </a:buClr>
                <a:buSzPts val="3000"/>
                <a:buFont typeface="Rajdhani"/>
                <a:buNone/>
                <a:defRPr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algn="ctr">
                <a:buClr>
                  <a:schemeClr val="lt2"/>
                </a:buClr>
                <a:buSzPts val="3000"/>
                <a:buFont typeface="Rajdhani"/>
                <a:buNone/>
                <a:defRPr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algn="ctr">
                <a:buClr>
                  <a:schemeClr val="lt2"/>
                </a:buClr>
                <a:buSzPts val="3000"/>
                <a:buFont typeface="Rajdhani"/>
                <a:buNone/>
                <a:defRPr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algn="ctr">
                <a:buClr>
                  <a:schemeClr val="lt2"/>
                </a:buClr>
                <a:buSzPts val="3000"/>
                <a:buFont typeface="Rajdhani"/>
                <a:buNone/>
                <a:defRPr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algn="ctr">
                <a:buClr>
                  <a:schemeClr val="lt2"/>
                </a:buClr>
                <a:buSzPts val="3000"/>
                <a:buFont typeface="Rajdhani"/>
                <a:buNone/>
                <a:defRPr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algn="ctr">
                <a:buClr>
                  <a:schemeClr val="lt2"/>
                </a:buClr>
                <a:buSzPts val="3000"/>
                <a:buFont typeface="Rajdhani"/>
                <a:buNone/>
                <a:defRPr sz="3000" b="1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sk-SK">
                  <a:solidFill>
                    <a:srgbClr val="0D4A6F"/>
                  </a:solidFill>
                </a:rPr>
                <a:t>Alzheimer's disease</a:t>
              </a:r>
              <a:endParaRPr lang="uk-UA" dirty="0">
                <a:solidFill>
                  <a:srgbClr val="0D4A6F"/>
                </a:solidFill>
              </a:endParaRPr>
            </a:p>
          </p:txBody>
        </p:sp>
        <p:sp>
          <p:nvSpPr>
            <p:cNvPr id="10" name="Obdĺžnik 9">
              <a:extLst>
                <a:ext uri="{FF2B5EF4-FFF2-40B4-BE49-F238E27FC236}">
                  <a16:creationId xmlns:a16="http://schemas.microsoft.com/office/drawing/2014/main" id="{81B9FEE0-3AE3-9545-5E6B-AE6BA1E9186D}"/>
                </a:ext>
              </a:extLst>
            </p:cNvPr>
            <p:cNvSpPr/>
            <p:nvPr/>
          </p:nvSpPr>
          <p:spPr>
            <a:xfrm>
              <a:off x="1939636" y="2835564"/>
              <a:ext cx="854364" cy="24938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1" name="Obdĺžnik 10">
              <a:extLst>
                <a:ext uri="{FF2B5EF4-FFF2-40B4-BE49-F238E27FC236}">
                  <a16:creationId xmlns:a16="http://schemas.microsoft.com/office/drawing/2014/main" id="{6E68CADA-584D-BC1A-3C03-E2AA0A4F5782}"/>
                </a:ext>
              </a:extLst>
            </p:cNvPr>
            <p:cNvSpPr/>
            <p:nvPr/>
          </p:nvSpPr>
          <p:spPr>
            <a:xfrm>
              <a:off x="2863272" y="3906982"/>
              <a:ext cx="854364" cy="24938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Obdĺžnik 11">
              <a:extLst>
                <a:ext uri="{FF2B5EF4-FFF2-40B4-BE49-F238E27FC236}">
                  <a16:creationId xmlns:a16="http://schemas.microsoft.com/office/drawing/2014/main" id="{90B83241-A50D-2BB5-2321-BD344995A79F}"/>
                </a:ext>
              </a:extLst>
            </p:cNvPr>
            <p:cNvSpPr/>
            <p:nvPr/>
          </p:nvSpPr>
          <p:spPr>
            <a:xfrm>
              <a:off x="4005722" y="4031673"/>
              <a:ext cx="854364" cy="24938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3" name="Obdĺžnik 12">
              <a:extLst>
                <a:ext uri="{FF2B5EF4-FFF2-40B4-BE49-F238E27FC236}">
                  <a16:creationId xmlns:a16="http://schemas.microsoft.com/office/drawing/2014/main" id="{B64643FE-AB04-8E8A-66E0-4985E2C73279}"/>
                </a:ext>
              </a:extLst>
            </p:cNvPr>
            <p:cNvSpPr/>
            <p:nvPr/>
          </p:nvSpPr>
          <p:spPr>
            <a:xfrm>
              <a:off x="5314976" y="3906982"/>
              <a:ext cx="854364" cy="24938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4" name="Obdĺžnik 13">
              <a:extLst>
                <a:ext uri="{FF2B5EF4-FFF2-40B4-BE49-F238E27FC236}">
                  <a16:creationId xmlns:a16="http://schemas.microsoft.com/office/drawing/2014/main" id="{BE6AC55A-018D-35B2-CAB4-F1FE8B6CF988}"/>
                </a:ext>
              </a:extLst>
            </p:cNvPr>
            <p:cNvSpPr/>
            <p:nvPr/>
          </p:nvSpPr>
          <p:spPr>
            <a:xfrm>
              <a:off x="6234545" y="2775632"/>
              <a:ext cx="1403928" cy="24938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9" name="BlokTextu 8">
              <a:extLst>
                <a:ext uri="{FF2B5EF4-FFF2-40B4-BE49-F238E27FC236}">
                  <a16:creationId xmlns:a16="http://schemas.microsoft.com/office/drawing/2014/main" id="{B102A1D8-726F-B3AA-EED3-3E657C3DE14C}"/>
                </a:ext>
              </a:extLst>
            </p:cNvPr>
            <p:cNvSpPr txBox="1"/>
            <p:nvPr/>
          </p:nvSpPr>
          <p:spPr>
            <a:xfrm>
              <a:off x="6114473" y="2681168"/>
              <a:ext cx="1524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b="1">
                  <a:solidFill>
                    <a:srgbClr val="0D4A6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pPr algn="ctr"/>
              <a:r>
                <a:rPr lang="sk-SK" dirty="0" err="1"/>
                <a:t>Mood</a:t>
              </a:r>
              <a:r>
                <a:rPr lang="sk-SK" dirty="0"/>
                <a:t> and </a:t>
              </a:r>
              <a:r>
                <a:rPr lang="sk-SK" dirty="0" err="1"/>
                <a:t>personality</a:t>
              </a:r>
              <a:endParaRPr lang="uk-UA" dirty="0"/>
            </a:p>
          </p:txBody>
        </p:sp>
        <p:sp>
          <p:nvSpPr>
            <p:cNvPr id="8" name="BlokTextu 7">
              <a:extLst>
                <a:ext uri="{FF2B5EF4-FFF2-40B4-BE49-F238E27FC236}">
                  <a16:creationId xmlns:a16="http://schemas.microsoft.com/office/drawing/2014/main" id="{F6F9BB9D-EBED-FD83-42B1-945A444847D0}"/>
                </a:ext>
              </a:extLst>
            </p:cNvPr>
            <p:cNvSpPr txBox="1"/>
            <p:nvPr/>
          </p:nvSpPr>
          <p:spPr>
            <a:xfrm>
              <a:off x="5314976" y="3771901"/>
              <a:ext cx="946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b="1">
                  <a:solidFill>
                    <a:srgbClr val="0D4A6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sk-SK" dirty="0" err="1"/>
                <a:t>Behaviour</a:t>
              </a:r>
              <a:endParaRPr lang="uk-UA" dirty="0"/>
            </a:p>
          </p:txBody>
        </p:sp>
        <p:sp>
          <p:nvSpPr>
            <p:cNvPr id="7" name="BlokTextu 6">
              <a:extLst>
                <a:ext uri="{FF2B5EF4-FFF2-40B4-BE49-F238E27FC236}">
                  <a16:creationId xmlns:a16="http://schemas.microsoft.com/office/drawing/2014/main" id="{1ED9DCE1-FCD3-7948-816F-EAFE8C62EEF6}"/>
                </a:ext>
              </a:extLst>
            </p:cNvPr>
            <p:cNvSpPr txBox="1"/>
            <p:nvPr/>
          </p:nvSpPr>
          <p:spPr>
            <a:xfrm>
              <a:off x="4148885" y="3983668"/>
              <a:ext cx="16394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b="1">
                  <a:solidFill>
                    <a:srgbClr val="0D4A6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sk-SK" dirty="0"/>
                <a:t>Language</a:t>
              </a:r>
              <a:endParaRPr lang="uk-UA" dirty="0"/>
            </a:p>
          </p:txBody>
        </p:sp>
        <p:sp>
          <p:nvSpPr>
            <p:cNvPr id="6" name="BlokTextu 5">
              <a:extLst>
                <a:ext uri="{FF2B5EF4-FFF2-40B4-BE49-F238E27FC236}">
                  <a16:creationId xmlns:a16="http://schemas.microsoft.com/office/drawing/2014/main" id="{8254037E-A7E5-26DD-4681-3711F26FB5D6}"/>
                </a:ext>
              </a:extLst>
            </p:cNvPr>
            <p:cNvSpPr txBox="1"/>
            <p:nvPr/>
          </p:nvSpPr>
          <p:spPr>
            <a:xfrm>
              <a:off x="2814781" y="3723896"/>
              <a:ext cx="9513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b="1">
                  <a:solidFill>
                    <a:srgbClr val="0D4A6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sk-SK" dirty="0" err="1"/>
                <a:t>Thinking</a:t>
              </a:r>
              <a:endParaRPr lang="uk-UA" dirty="0"/>
            </a:p>
          </p:txBody>
        </p:sp>
        <p:sp>
          <p:nvSpPr>
            <p:cNvPr id="5" name="BlokTextu 4">
              <a:extLst>
                <a:ext uri="{FF2B5EF4-FFF2-40B4-BE49-F238E27FC236}">
                  <a16:creationId xmlns:a16="http://schemas.microsoft.com/office/drawing/2014/main" id="{A5617E0D-D42C-52E6-4609-A4C74DA86EEE}"/>
                </a:ext>
              </a:extLst>
            </p:cNvPr>
            <p:cNvSpPr txBox="1"/>
            <p:nvPr/>
          </p:nvSpPr>
          <p:spPr>
            <a:xfrm>
              <a:off x="2124364" y="2652478"/>
              <a:ext cx="1002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b="1" dirty="0" err="1">
                  <a:solidFill>
                    <a:srgbClr val="0D4A6F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Memory</a:t>
              </a:r>
              <a:endParaRPr lang="uk-UA" b="1" dirty="0">
                <a:solidFill>
                  <a:srgbClr val="0D4A6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148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Poppins"/>
              </a:rPr>
              <a:t>Main areas of the research project</a:t>
            </a:r>
            <a:endParaRPr sz="3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35" name="Google Shape;135;p26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136" name="Google Shape;136;p26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1" name="Google Shape;361;p26"/>
          <p:cNvSpPr txBox="1">
            <a:spLocks noGrp="1"/>
          </p:cNvSpPr>
          <p:nvPr>
            <p:ph type="subTitle" idx="4294967295"/>
          </p:nvPr>
        </p:nvSpPr>
        <p:spPr>
          <a:xfrm>
            <a:off x="104014" y="1513868"/>
            <a:ext cx="2562479" cy="1067964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spAutoFit/>
          </a:bodyPr>
          <a:lstStyle/>
          <a:p>
            <a:pPr marL="45720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sk-SK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Neurological</a:t>
            </a:r>
            <a:r>
              <a:rPr lang="sk-SK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 - </a:t>
            </a:r>
            <a:r>
              <a:rPr lang="sk-SK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psychological</a:t>
            </a:r>
            <a:r>
              <a:rPr lang="sk-SK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 part 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2" name="Google Shape;362;p26"/>
          <p:cNvSpPr txBox="1">
            <a:spLocks noGrp="1"/>
          </p:cNvSpPr>
          <p:nvPr>
            <p:ph type="subTitle" idx="4294967295"/>
          </p:nvPr>
        </p:nvSpPr>
        <p:spPr>
          <a:xfrm>
            <a:off x="6019521" y="1596105"/>
            <a:ext cx="2762399" cy="749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spAutoFit/>
          </a:bodyPr>
          <a:lstStyle/>
          <a:p>
            <a:pPr indent="0">
              <a:spcBef>
                <a:spcPts val="1200"/>
              </a:spcBef>
              <a:buNone/>
            </a:pPr>
            <a:r>
              <a:rPr lang="sk-SK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Acoustic</a:t>
            </a:r>
            <a:r>
              <a:rPr lang="sk-SK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 </a:t>
            </a:r>
            <a:r>
              <a:rPr lang="sk-SK" sz="1800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analysis</a:t>
            </a:r>
            <a:endParaRPr sz="1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3" name="Google Shape;363;p26"/>
          <p:cNvSpPr txBox="1">
            <a:spLocks noGrp="1"/>
          </p:cNvSpPr>
          <p:nvPr>
            <p:ph type="subTitle" idx="4294967295"/>
          </p:nvPr>
        </p:nvSpPr>
        <p:spPr>
          <a:xfrm>
            <a:off x="5647098" y="3420222"/>
            <a:ext cx="3441235" cy="233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spAutoFit/>
          </a:bodyPr>
          <a:lstStyle/>
          <a:p>
            <a:pPr indent="0">
              <a:spcBef>
                <a:spcPts val="120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Machine learning with artificial intelligence methods, classification</a:t>
            </a:r>
            <a:endParaRPr sz="1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oppins"/>
            </a:endParaRPr>
          </a:p>
          <a:p>
            <a:pPr indent="0">
              <a:spcBef>
                <a:spcPts val="1200"/>
              </a:spcBef>
              <a:buNone/>
            </a:pPr>
            <a:endParaRPr sz="1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0">
              <a:spcBef>
                <a:spcPts val="1200"/>
              </a:spcBef>
              <a:buNone/>
            </a:pPr>
            <a:endParaRPr sz="1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4" name="Google Shape;364;p26"/>
          <p:cNvCxnSpPr/>
          <p:nvPr/>
        </p:nvCxnSpPr>
        <p:spPr>
          <a:xfrm flipH="1">
            <a:off x="5427773" y="2122025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5" name="Google Shape;365;p26"/>
          <p:cNvCxnSpPr/>
          <p:nvPr/>
        </p:nvCxnSpPr>
        <p:spPr>
          <a:xfrm rot="10800000">
            <a:off x="4437874" y="3808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6" name="Google Shape;366;p26"/>
          <p:cNvCxnSpPr>
            <a:cxnSpLocks/>
          </p:cNvCxnSpPr>
          <p:nvPr/>
        </p:nvCxnSpPr>
        <p:spPr>
          <a:xfrm>
            <a:off x="2818614" y="2035148"/>
            <a:ext cx="1207636" cy="1270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7" name="Google Shape;367;p26"/>
          <p:cNvCxnSpPr/>
          <p:nvPr/>
        </p:nvCxnSpPr>
        <p:spPr>
          <a:xfrm>
            <a:off x="3242050" y="3495750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68" name="Google Shape;368;p26"/>
          <p:cNvSpPr txBox="1">
            <a:spLocks noGrp="1"/>
          </p:cNvSpPr>
          <p:nvPr>
            <p:ph type="subTitle" idx="4294967295"/>
          </p:nvPr>
        </p:nvSpPr>
        <p:spPr>
          <a:xfrm>
            <a:off x="-18627" y="3012053"/>
            <a:ext cx="3002018" cy="106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t" anchorCtr="0">
            <a:spAutoFit/>
          </a:bodyPr>
          <a:lstStyle/>
          <a:p>
            <a:pPr indent="0" algn="r">
              <a:spcBef>
                <a:spcPts val="1200"/>
              </a:spcBef>
              <a:buNone/>
            </a:pPr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oppins"/>
              </a:rPr>
              <a:t>Speech-to-text and its analysis by NLP methods</a:t>
            </a:r>
            <a:endParaRPr sz="1800" dirty="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ývojový diagram: zdržanie 3">
            <a:extLst>
              <a:ext uri="{FF2B5EF4-FFF2-40B4-BE49-F238E27FC236}">
                <a16:creationId xmlns:a16="http://schemas.microsoft.com/office/drawing/2014/main" id="{BE9ED74D-A82A-B828-8AA2-2B4A6E93C98A}"/>
              </a:ext>
            </a:extLst>
          </p:cNvPr>
          <p:cNvSpPr/>
          <p:nvPr/>
        </p:nvSpPr>
        <p:spPr>
          <a:xfrm rot="16200000">
            <a:off x="-557498" y="1311753"/>
            <a:ext cx="4883436" cy="2784761"/>
          </a:xfrm>
          <a:prstGeom prst="flowChartDelay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7" name="Obrázok 26">
            <a:extLst>
              <a:ext uri="{FF2B5EF4-FFF2-40B4-BE49-F238E27FC236}">
                <a16:creationId xmlns:a16="http://schemas.microsoft.com/office/drawing/2014/main" id="{248F05A7-F76C-6962-ED26-42DCF515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73" y="651162"/>
            <a:ext cx="1483536" cy="1483536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B2E42490-86E0-C2C1-D211-173A4B86B75A}"/>
              </a:ext>
            </a:extLst>
          </p:cNvPr>
          <p:cNvSpPr txBox="1"/>
          <p:nvPr/>
        </p:nvSpPr>
        <p:spPr>
          <a:xfrm>
            <a:off x="1078378" y="2110299"/>
            <a:ext cx="1646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600" dirty="0">
                <a:solidFill>
                  <a:srgbClr val="F2F9C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METHODOLOGY</a:t>
            </a: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B1CF9F07-69C8-847D-C115-2BCC9E96EFAB}"/>
              </a:ext>
            </a:extLst>
          </p:cNvPr>
          <p:cNvSpPr txBox="1"/>
          <p:nvPr/>
        </p:nvSpPr>
        <p:spPr>
          <a:xfrm>
            <a:off x="596761" y="2559828"/>
            <a:ext cx="2609790" cy="19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2F9C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selection of words and</a:t>
            </a:r>
            <a:r>
              <a:rPr lang="sk-SK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pictures</a:t>
            </a:r>
            <a:endParaRPr lang="sk-SK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2F9C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principle of creating descriptive pictures</a:t>
            </a:r>
          </a:p>
          <a:p>
            <a:pPr marL="285750" indent="-285750">
              <a:lnSpc>
                <a:spcPct val="150000"/>
              </a:lnSpc>
              <a:buClr>
                <a:srgbClr val="F2F9C7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scientific version of the app</a:t>
            </a:r>
            <a:r>
              <a:rPr lang="sk-SK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60 </a:t>
            </a:r>
            <a:r>
              <a:rPr lang="sk-SK" dirty="0" err="1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words</a:t>
            </a:r>
            <a:r>
              <a:rPr lang="sk-SK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5 </a:t>
            </a:r>
            <a:r>
              <a:rPr lang="sk-SK" dirty="0" err="1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pictures</a:t>
            </a:r>
            <a:endParaRPr lang="sk-SK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Obrázok 2" descr="Obrázok, na ktorom je hodiny, nástenné hodiny, hodinky Quartz, budík&#10;&#10;Automaticky generovaný popis">
            <a:extLst>
              <a:ext uri="{FF2B5EF4-FFF2-40B4-BE49-F238E27FC236}">
                <a16:creationId xmlns:a16="http://schemas.microsoft.com/office/drawing/2014/main" id="{D8A41502-843F-1641-4BE1-C17FBF5E2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161" y="651162"/>
            <a:ext cx="1183982" cy="1775973"/>
          </a:xfrm>
          <a:prstGeom prst="rect">
            <a:avLst/>
          </a:prstGeom>
        </p:spPr>
      </p:pic>
      <p:pic>
        <p:nvPicPr>
          <p:cNvPr id="5" name="Obrázok 4" descr="Obrázok, na ktorom je astronaut, vesmír, vesmírne plavidlo, pretlakový oblek&#10;&#10;Automaticky generovaný popis">
            <a:extLst>
              <a:ext uri="{FF2B5EF4-FFF2-40B4-BE49-F238E27FC236}">
                <a16:creationId xmlns:a16="http://schemas.microsoft.com/office/drawing/2014/main" id="{0E263DE4-5FD6-31D4-7FDF-19008B428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891" y="651162"/>
            <a:ext cx="1183980" cy="1775972"/>
          </a:xfrm>
          <a:prstGeom prst="rect">
            <a:avLst/>
          </a:prstGeom>
        </p:spPr>
      </p:pic>
      <p:pic>
        <p:nvPicPr>
          <p:cNvPr id="6" name="Obrázok 5" descr="Obrázok, na ktorom je osoba, ošatenie, fotoaparáty a optika, optický nástroj&#10;&#10;Automaticky generovaný popis">
            <a:extLst>
              <a:ext uri="{FF2B5EF4-FFF2-40B4-BE49-F238E27FC236}">
                <a16:creationId xmlns:a16="http://schemas.microsoft.com/office/drawing/2014/main" id="{FE8C1368-2C0E-2BEE-68F9-B97261733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336" y="2791912"/>
            <a:ext cx="1183980" cy="1775970"/>
          </a:xfrm>
          <a:prstGeom prst="rect">
            <a:avLst/>
          </a:prstGeom>
        </p:spPr>
      </p:pic>
      <p:pic>
        <p:nvPicPr>
          <p:cNvPr id="7" name="Obrázok 6" descr="Obrázok, na ktorom je osoba, modrá, držanie v ruke, diaľkový ovládač&#10;&#10;Automaticky generovaný popis">
            <a:extLst>
              <a:ext uri="{FF2B5EF4-FFF2-40B4-BE49-F238E27FC236}">
                <a16:creationId xmlns:a16="http://schemas.microsoft.com/office/drawing/2014/main" id="{56714B6F-994F-5583-082F-84D5554D7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052" y="651164"/>
            <a:ext cx="1183980" cy="1775970"/>
          </a:xfrm>
          <a:prstGeom prst="rect">
            <a:avLst/>
          </a:prstGeom>
        </p:spPr>
      </p:pic>
      <p:pic>
        <p:nvPicPr>
          <p:cNvPr id="9" name="Obrázok 8" descr="Obrázok, na ktorom je animák, kresba, ošatenie, obuv&#10;&#10;Automaticky generovaný popis">
            <a:extLst>
              <a:ext uri="{FF2B5EF4-FFF2-40B4-BE49-F238E27FC236}">
                <a16:creationId xmlns:a16="http://schemas.microsoft.com/office/drawing/2014/main" id="{0B71D7BE-6221-C488-E565-B5C83BB76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859" y="2791912"/>
            <a:ext cx="1184073" cy="1775969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EE4FBCD9-AB24-D691-5ADC-EB6C948ED41A}"/>
              </a:ext>
            </a:extLst>
          </p:cNvPr>
          <p:cNvSpPr txBox="1"/>
          <p:nvPr/>
        </p:nvSpPr>
        <p:spPr>
          <a:xfrm>
            <a:off x="5701162" y="2433753"/>
            <a:ext cx="11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Alarm </a:t>
            </a:r>
            <a:r>
              <a:rPr lang="sk-SK" sz="1200" dirty="0" err="1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clock</a:t>
            </a:r>
            <a:endParaRPr lang="uk-UA" sz="12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BlokTextu 12">
            <a:extLst>
              <a:ext uri="{FF2B5EF4-FFF2-40B4-BE49-F238E27FC236}">
                <a16:creationId xmlns:a16="http://schemas.microsoft.com/office/drawing/2014/main" id="{2904A546-2329-F308-1E26-0DCB21C1C3A8}"/>
              </a:ext>
            </a:extLst>
          </p:cNvPr>
          <p:cNvSpPr txBox="1"/>
          <p:nvPr/>
        </p:nvSpPr>
        <p:spPr>
          <a:xfrm>
            <a:off x="3896891" y="2427134"/>
            <a:ext cx="1183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Astronaut </a:t>
            </a:r>
            <a:endParaRPr lang="uk-UA" sz="12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BlokTextu 13">
            <a:extLst>
              <a:ext uri="{FF2B5EF4-FFF2-40B4-BE49-F238E27FC236}">
                <a16:creationId xmlns:a16="http://schemas.microsoft.com/office/drawing/2014/main" id="{15EEB222-CAF4-C64B-424C-6768EBBCD5FB}"/>
              </a:ext>
            </a:extLst>
          </p:cNvPr>
          <p:cNvSpPr txBox="1"/>
          <p:nvPr/>
        </p:nvSpPr>
        <p:spPr>
          <a:xfrm>
            <a:off x="6609859" y="4575557"/>
            <a:ext cx="1184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 err="1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Christmas</a:t>
            </a:r>
            <a:endParaRPr lang="uk-UA" sz="12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BlokTextu 16">
            <a:extLst>
              <a:ext uri="{FF2B5EF4-FFF2-40B4-BE49-F238E27FC236}">
                <a16:creationId xmlns:a16="http://schemas.microsoft.com/office/drawing/2014/main" id="{773A88C3-54E3-737A-B33C-048834144F4E}"/>
              </a:ext>
            </a:extLst>
          </p:cNvPr>
          <p:cNvSpPr txBox="1"/>
          <p:nvPr/>
        </p:nvSpPr>
        <p:spPr>
          <a:xfrm>
            <a:off x="7432052" y="2427134"/>
            <a:ext cx="11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 err="1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Ironing</a:t>
            </a:r>
            <a:endParaRPr lang="uk-UA" sz="12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BlokTextu 18">
            <a:extLst>
              <a:ext uri="{FF2B5EF4-FFF2-40B4-BE49-F238E27FC236}">
                <a16:creationId xmlns:a16="http://schemas.microsoft.com/office/drawing/2014/main" id="{E4E642C2-714D-A6B6-A248-A470215338DD}"/>
              </a:ext>
            </a:extLst>
          </p:cNvPr>
          <p:cNvSpPr txBox="1"/>
          <p:nvPr/>
        </p:nvSpPr>
        <p:spPr>
          <a:xfrm>
            <a:off x="4762336" y="4567863"/>
            <a:ext cx="11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200" dirty="0" err="1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Photographing</a:t>
            </a:r>
            <a:endParaRPr lang="uk-UA" sz="1200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914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Vývojový diagram: zdržanie 15">
            <a:extLst>
              <a:ext uri="{FF2B5EF4-FFF2-40B4-BE49-F238E27FC236}">
                <a16:creationId xmlns:a16="http://schemas.microsoft.com/office/drawing/2014/main" id="{A32BCE34-EC1E-BACB-FB09-F527284010F5}"/>
              </a:ext>
            </a:extLst>
          </p:cNvPr>
          <p:cNvSpPr/>
          <p:nvPr/>
        </p:nvSpPr>
        <p:spPr>
          <a:xfrm rot="16200000">
            <a:off x="5003203" y="1638766"/>
            <a:ext cx="4492336" cy="2517130"/>
          </a:xfrm>
          <a:prstGeom prst="flowChartDelay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Vývojový diagram: zdržanie 17">
            <a:extLst>
              <a:ext uri="{FF2B5EF4-FFF2-40B4-BE49-F238E27FC236}">
                <a16:creationId xmlns:a16="http://schemas.microsoft.com/office/drawing/2014/main" id="{B5137845-98F4-B643-15CA-F508658EBF9F}"/>
              </a:ext>
            </a:extLst>
          </p:cNvPr>
          <p:cNvSpPr/>
          <p:nvPr/>
        </p:nvSpPr>
        <p:spPr>
          <a:xfrm rot="16200000">
            <a:off x="2325832" y="1638766"/>
            <a:ext cx="4492336" cy="2517130"/>
          </a:xfrm>
          <a:prstGeom prst="flowChartDelay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Vývojový diagram: zdržanie 3">
            <a:extLst>
              <a:ext uri="{FF2B5EF4-FFF2-40B4-BE49-F238E27FC236}">
                <a16:creationId xmlns:a16="http://schemas.microsoft.com/office/drawing/2014/main" id="{BE9ED74D-A82A-B828-8AA2-2B4A6E93C98A}"/>
              </a:ext>
            </a:extLst>
          </p:cNvPr>
          <p:cNvSpPr/>
          <p:nvPr/>
        </p:nvSpPr>
        <p:spPr>
          <a:xfrm rot="16200000">
            <a:off x="-357222" y="1638767"/>
            <a:ext cx="4492336" cy="2517130"/>
          </a:xfrm>
          <a:prstGeom prst="flowChartDelay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B2E42490-86E0-C2C1-D211-173A4B86B75A}"/>
              </a:ext>
            </a:extLst>
          </p:cNvPr>
          <p:cNvSpPr txBox="1"/>
          <p:nvPr/>
        </p:nvSpPr>
        <p:spPr>
          <a:xfrm>
            <a:off x="539519" y="2292984"/>
            <a:ext cx="26517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sk-SK" b="1" dirty="0">
                <a:solidFill>
                  <a:schemeClr val="accent5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PROJECT PARTICIPATION CONDITIONS</a:t>
            </a:r>
          </a:p>
          <a:p>
            <a:pPr lvl="0" algn="ctr"/>
            <a:endParaRPr lang="sk-SK" b="1" dirty="0">
              <a:solidFill>
                <a:schemeClr val="accent5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EC0F4FEA-7695-F6F1-9A6D-A700CB97C3D7}"/>
              </a:ext>
            </a:extLst>
          </p:cNvPr>
          <p:cNvSpPr txBox="1"/>
          <p:nvPr/>
        </p:nvSpPr>
        <p:spPr>
          <a:xfrm>
            <a:off x="6195789" y="2283645"/>
            <a:ext cx="210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accent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STRUCTURED DATA COLLECTION PROCEDURE</a:t>
            </a:r>
          </a:p>
        </p:txBody>
      </p:sp>
      <p:sp>
        <p:nvSpPr>
          <p:cNvPr id="11" name="BlokTextu 10">
            <a:extLst>
              <a:ext uri="{FF2B5EF4-FFF2-40B4-BE49-F238E27FC236}">
                <a16:creationId xmlns:a16="http://schemas.microsoft.com/office/drawing/2014/main" id="{498E8DCC-1A1A-2D0D-A5FA-C1E20E9E74D8}"/>
              </a:ext>
            </a:extLst>
          </p:cNvPr>
          <p:cNvSpPr txBox="1"/>
          <p:nvPr/>
        </p:nvSpPr>
        <p:spPr>
          <a:xfrm>
            <a:off x="3601952" y="2283645"/>
            <a:ext cx="1934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>
                <a:solidFill>
                  <a:schemeClr val="accent5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RECORDING ORGANISATION (COVID)</a:t>
            </a:r>
          </a:p>
        </p:txBody>
      </p:sp>
      <p:sp>
        <p:nvSpPr>
          <p:cNvPr id="15" name="BlokTextu 14">
            <a:extLst>
              <a:ext uri="{FF2B5EF4-FFF2-40B4-BE49-F238E27FC236}">
                <a16:creationId xmlns:a16="http://schemas.microsoft.com/office/drawing/2014/main" id="{B1CF9F07-69C8-847D-C115-2BCC9E96EFAB}"/>
              </a:ext>
            </a:extLst>
          </p:cNvPr>
          <p:cNvSpPr txBox="1"/>
          <p:nvPr/>
        </p:nvSpPr>
        <p:spPr>
          <a:xfrm>
            <a:off x="714304" y="2927261"/>
            <a:ext cx="2302170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inclusion criteria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k-SK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motivational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reward </a:t>
            </a: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sv-SE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participants</a:t>
            </a:r>
          </a:p>
        </p:txBody>
      </p:sp>
      <p:sp>
        <p:nvSpPr>
          <p:cNvPr id="20" name="BlokTextu 19">
            <a:extLst>
              <a:ext uri="{FF2B5EF4-FFF2-40B4-BE49-F238E27FC236}">
                <a16:creationId xmlns:a16="http://schemas.microsoft.com/office/drawing/2014/main" id="{C7E92564-B948-378B-6153-42CB0ABFE8B1}"/>
              </a:ext>
            </a:extLst>
          </p:cNvPr>
          <p:cNvSpPr txBox="1"/>
          <p:nvPr/>
        </p:nvSpPr>
        <p:spPr>
          <a:xfrm>
            <a:off x="3356262" y="2927261"/>
            <a:ext cx="2431475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facilities and organisations</a:t>
            </a:r>
          </a:p>
          <a:p>
            <a:pPr marL="171450" indent="-1714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specialised equipment </a:t>
            </a:r>
          </a:p>
          <a:p>
            <a:pPr marL="171450" indent="-1714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 of candidates approached by recruiters</a:t>
            </a:r>
          </a:p>
        </p:txBody>
      </p:sp>
      <p:sp>
        <p:nvSpPr>
          <p:cNvPr id="24" name="BlokTextu 23">
            <a:extLst>
              <a:ext uri="{FF2B5EF4-FFF2-40B4-BE49-F238E27FC236}">
                <a16:creationId xmlns:a16="http://schemas.microsoft.com/office/drawing/2014/main" id="{A2CD1DA5-7A5E-F4A8-FA30-1B7973AB8015}"/>
              </a:ext>
            </a:extLst>
          </p:cNvPr>
          <p:cNvSpPr txBox="1"/>
          <p:nvPr/>
        </p:nvSpPr>
        <p:spPr>
          <a:xfrm>
            <a:off x="5990805" y="2927261"/>
            <a:ext cx="2613675" cy="2321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basic</a:t>
            </a: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medical history</a:t>
            </a: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 acuity test</a:t>
            </a: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informed</a:t>
            </a: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consent</a:t>
            </a: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sk-SK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cognitive</a:t>
            </a: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MoCA</a:t>
            </a:r>
            <a:endParaRPr lang="sk-SK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sk-SK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questionnaires</a:t>
            </a:r>
            <a:r>
              <a:rPr lang="sk-SK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sk-SK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recordings</a:t>
            </a:r>
            <a:endParaRPr lang="sk-SK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2F9C7"/>
              </a:buClr>
              <a:buFont typeface="Arial" panose="020B0604020202020204" pitchFamily="34" charset="0"/>
              <a:buChar char="•"/>
            </a:pPr>
            <a:endParaRPr lang="sk-SK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43967FCC-3E49-942A-70B8-70AFFB780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199" y="960398"/>
            <a:ext cx="1361488" cy="1361488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C4E030D2-C78B-A2D9-F52E-7E67C1CD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66" y="885005"/>
            <a:ext cx="1484567" cy="1484567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A52A9EDB-FC93-891A-BAC8-91099283E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708" y="1008766"/>
            <a:ext cx="1284218" cy="12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6082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ĺžnik 5">
            <a:extLst>
              <a:ext uri="{FF2B5EF4-FFF2-40B4-BE49-F238E27FC236}">
                <a16:creationId xmlns:a16="http://schemas.microsoft.com/office/drawing/2014/main" id="{F03EBAC3-98DC-7F96-763E-AA4130E455F9}"/>
              </a:ext>
            </a:extLst>
          </p:cNvPr>
          <p:cNvSpPr/>
          <p:nvPr/>
        </p:nvSpPr>
        <p:spPr>
          <a:xfrm>
            <a:off x="651163" y="1988127"/>
            <a:ext cx="3595255" cy="1092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CC9FF7ED-242E-B4B9-EB82-1636FA1D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54" y="352123"/>
            <a:ext cx="3145173" cy="4439252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:a16="http://schemas.microsoft.com/office/drawing/2014/main" id="{3D77C3B0-7577-DE1F-A02D-D8B019429686}"/>
              </a:ext>
            </a:extLst>
          </p:cNvPr>
          <p:cNvSpPr txBox="1"/>
          <p:nvPr/>
        </p:nvSpPr>
        <p:spPr>
          <a:xfrm>
            <a:off x="673199" y="2062595"/>
            <a:ext cx="3551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2800" dirty="0" err="1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MoCA </a:t>
            </a:r>
            <a:r>
              <a:rPr lang="sk-SK" sz="2800" dirty="0">
                <a:solidFill>
                  <a:schemeClr val="accent4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TEST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8C8BB919-17AE-7EF8-5E01-93DFB0A420F3}"/>
              </a:ext>
            </a:extLst>
          </p:cNvPr>
          <p:cNvSpPr txBox="1"/>
          <p:nvPr/>
        </p:nvSpPr>
        <p:spPr>
          <a:xfrm>
            <a:off x="1014843" y="2571749"/>
            <a:ext cx="2867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Montreal </a:t>
            </a:r>
            <a:r>
              <a:rPr lang="sk-SK" dirty="0" err="1">
                <a:solidFill>
                  <a:srgbClr val="F2F9C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Cognitive Assessment</a:t>
            </a:r>
            <a:endParaRPr lang="sk-SK" dirty="0">
              <a:solidFill>
                <a:srgbClr val="F2F9C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F9866B31-89E7-EFC3-1828-6FCA9E8733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694823" y="-471073"/>
            <a:ext cx="2749111" cy="2749111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D1220C0D-64B6-5CAD-30C2-335B7E66B17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21284420">
            <a:off x="-465479" y="3220577"/>
            <a:ext cx="1992946" cy="19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819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767</Words>
  <Application>Microsoft Office PowerPoint</Application>
  <PresentationFormat>Prezentácia na obrazovke (16:9)</PresentationFormat>
  <Paragraphs>150</Paragraphs>
  <Slides>26</Slides>
  <Notes>8</Notes>
  <HiddenSlides>0</HiddenSlides>
  <MMClips>0</MMClips>
  <ScaleCrop>false</ScaleCrop>
  <HeadingPairs>
    <vt:vector size="6" baseType="variant">
      <vt:variant>
        <vt:lpstr>Použité písma</vt:lpstr>
      </vt:variant>
      <vt:variant>
        <vt:i4>11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26</vt:i4>
      </vt:variant>
    </vt:vector>
  </HeadingPairs>
  <TitlesOfParts>
    <vt:vector size="38" baseType="lpstr">
      <vt:lpstr>Fira Sans Condensed</vt:lpstr>
      <vt:lpstr>Advent Pro Light</vt:lpstr>
      <vt:lpstr>Calibri Light</vt:lpstr>
      <vt:lpstr>Arial</vt:lpstr>
      <vt:lpstr>Rajdhani</vt:lpstr>
      <vt:lpstr>Anton</vt:lpstr>
      <vt:lpstr>Josefin Slab</vt:lpstr>
      <vt:lpstr>Cambria Math</vt:lpstr>
      <vt:lpstr>Fira Sans Condensed Light</vt:lpstr>
      <vt:lpstr>Poppins</vt:lpstr>
      <vt:lpstr>Calibri</vt:lpstr>
      <vt:lpstr>Ai Tech Agency by Slidesgo</vt:lpstr>
      <vt:lpstr>PROJECT  EWA Early Warning of Alzheimer </vt:lpstr>
      <vt:lpstr>21st CENTURY </vt:lpstr>
      <vt:lpstr>NLP</vt:lpstr>
      <vt:lpstr>EWA project - application </vt:lpstr>
      <vt:lpstr>Prezentácia programu PowerPoint</vt:lpstr>
      <vt:lpstr>Main areas of the research project</vt:lpstr>
      <vt:lpstr>Prezentácia programu PowerPoint</vt:lpstr>
      <vt:lpstr>Prezentácia programu PowerPoint</vt:lpstr>
      <vt:lpstr>Prezentácia programu PowerPoint</vt:lpstr>
      <vt:lpstr>Data collection </vt:lpstr>
      <vt:lpstr>Database </vt:lpstr>
      <vt:lpstr>Prezentácia programu PowerPoint</vt:lpstr>
      <vt:lpstr>ACOUSTIC ANALYSIS</vt:lpstr>
      <vt:lpstr>Prezentácia programu PowerPoint</vt:lpstr>
      <vt:lpstr>Examples of image descriptions</vt:lpstr>
      <vt:lpstr>ASR</vt:lpstr>
      <vt:lpstr>Example of NLP processing of a descriptive image </vt:lpstr>
      <vt:lpstr>Average occurrence of words by category </vt:lpstr>
      <vt:lpstr>Neural network</vt:lpstr>
      <vt:lpstr>Explanation of a neural network </vt:lpstr>
      <vt:lpstr>CLASSIFIERS</vt:lpstr>
      <vt:lpstr>Methods of evaluation</vt:lpstr>
      <vt:lpstr>EWA PUBLIC APP</vt:lpstr>
      <vt:lpstr>Prezentácia programu PowerPoint</vt:lpstr>
      <vt:lpstr>Protect the treasure you carry in your head: memories and a healthy mind 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EWA Early Warning of Alzheimer</dc:title>
  <dc:creator>cimo</dc:creator>
  <cp:lastModifiedBy>Nataliia Zozuk</cp:lastModifiedBy>
  <cp:revision>115</cp:revision>
  <dcterms:modified xsi:type="dcterms:W3CDTF">2024-05-26T18:03:08Z</dcterms:modified>
</cp:coreProperties>
</file>